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099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696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068" y="54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19" d="100"/>
          <a:sy n="119" d="100"/>
        </p:scale>
        <p:origin x="4432" y="200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presProps" Target="presProps.xml"  /><Relationship Id="rId4" Type="http://schemas.openxmlformats.org/officeDocument/2006/relationships/slide" Target="slides/slide1.xml"  /><Relationship Id="rId40" Type="http://schemas.openxmlformats.org/officeDocument/2006/relationships/viewProps" Target="viewProps.xml"  /><Relationship Id="rId41" Type="http://schemas.openxmlformats.org/officeDocument/2006/relationships/theme" Target="theme/theme1.xml"  /><Relationship Id="rId42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2601B19-BF63-FD4C-A9EA-0324E94238EB}" type="datetime1">
              <a:rPr lang="en-US"/>
              <a:pPr lvl="0">
                <a:defRPr/>
              </a:pPr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003D334-8DD0-2F4D-97A8-BD329E78488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A2B5479-0561-F749-B798-DD28B1CCB083}" type="datetime1">
              <a:rPr lang="en-US"/>
              <a:pPr lvl="0">
                <a:defRPr/>
              </a:pPr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AE3233B-0651-8E4A-8608-15F37F01283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27" y="990970"/>
            <a:ext cx="8741546" cy="642521"/>
          </a:xfrm>
        </p:spPr>
        <p:txBody>
          <a:bodyPr/>
          <a:lstStyle>
            <a:lvl1pPr algn="ctr">
              <a:defRPr sz="24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5962835" y="724640"/>
            <a:ext cx="266330" cy="26633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0" y="1151446"/>
            <a:ext cx="985423" cy="985421"/>
            <a:chOff x="0" y="2148396"/>
            <a:chExt cx="985423" cy="985421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2148396"/>
              <a:ext cx="985421" cy="985421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985421" y="2148396"/>
              <a:ext cx="0" cy="57524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H="1">
              <a:off x="407988" y="2148396"/>
              <a:ext cx="577435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 userDrawn="1"/>
        </p:nvCxnSpPr>
        <p:spPr>
          <a:xfrm flipV="1">
            <a:off x="10466773" y="4670684"/>
            <a:ext cx="1730117" cy="1730116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22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373688" y="1"/>
            <a:ext cx="5700712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1074400" y="0"/>
            <a:ext cx="11176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151446"/>
            <a:ext cx="985423" cy="985421"/>
            <a:chOff x="0" y="2148396"/>
            <a:chExt cx="985423" cy="985421"/>
          </a:xfrm>
        </p:grpSpPr>
        <p:cxnSp>
          <p:nvCxnSpPr>
            <p:cNvPr id="7" name="Straight Connector 6"/>
            <p:cNvCxnSpPr/>
            <p:nvPr userDrawn="1"/>
          </p:nvCxnSpPr>
          <p:spPr>
            <a:xfrm flipV="1">
              <a:off x="0" y="2148396"/>
              <a:ext cx="985421" cy="985421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985421" y="2148396"/>
              <a:ext cx="0" cy="57524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H="1">
              <a:off x="407988" y="2148396"/>
              <a:ext cx="577435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0" y="1151446"/>
            <a:ext cx="985423" cy="985421"/>
            <a:chOff x="0" y="2148396"/>
            <a:chExt cx="985423" cy="985421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2148396"/>
              <a:ext cx="985421" cy="985421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985421" y="2148396"/>
              <a:ext cx="0" cy="57524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H="1">
              <a:off x="407988" y="2148396"/>
              <a:ext cx="577435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970842" y="3156333"/>
            <a:ext cx="4529110" cy="3701667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77071" y="3156333"/>
            <a:ext cx="4529110" cy="3701667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0" y="1151446"/>
            <a:ext cx="985423" cy="985421"/>
            <a:chOff x="0" y="2148396"/>
            <a:chExt cx="985423" cy="985421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2148396"/>
              <a:ext cx="985421" cy="985421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985421" y="2148396"/>
              <a:ext cx="0" cy="57524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H="1">
              <a:off x="407988" y="2148396"/>
              <a:ext cx="577435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4120308"/>
            <a:ext cx="3007605" cy="273769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62689" y="4120308"/>
            <a:ext cx="3007605" cy="273769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125379" y="4120308"/>
            <a:ext cx="3007605" cy="273769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188068" y="4120308"/>
            <a:ext cx="3007605" cy="273769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35816" y="-133262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175632" y="0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96000" y="353099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5816" y="2198370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0175632" y="353099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5816" y="572936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1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641725" y="2079958"/>
            <a:ext cx="2453690" cy="2309729"/>
          </a:xfrm>
          <a:prstGeom prst="ellipse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367530" y="2099743"/>
            <a:ext cx="2453690" cy="2309729"/>
          </a:xfrm>
          <a:prstGeom prst="ellipse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092751" y="2111168"/>
            <a:ext cx="2453690" cy="2309729"/>
          </a:xfrm>
          <a:prstGeom prst="ellipse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Kula Presentation Templa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5800" y="1257300"/>
            <a:ext cx="8521700" cy="1028700"/>
          </a:xfrm>
          <a:prstGeom prst="rect">
            <a:avLst/>
          </a:prstGeom>
          <a:effectLst/>
        </p:spPr>
        <p:txBody>
          <a:bodyPr vert="horz" lIns="0" tIns="192023" rIns="0" bIns="0" anchor="t" anchorCtr="0">
            <a:noAutofit/>
          </a:bodyPr>
          <a:lstStyle/>
          <a:p>
            <a:pPr lvl="0">
              <a:defRPr/>
            </a:pPr>
            <a:r>
              <a:rPr lang="en-US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55800" y="2514600"/>
            <a:ext cx="8521700" cy="30861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lvl="0">
              <a:defRPr/>
            </a:pPr>
            <a:r>
              <a:rPr lang="en-US"/>
              <a:t>Write here subtitle</a:t>
            </a:r>
          </a:p>
          <a:p>
            <a:pPr lvl="1">
              <a:defRPr/>
            </a:pPr>
            <a:r>
              <a:rPr lang="en-US"/>
              <a:t>Write here subtitle</a:t>
            </a:r>
          </a:p>
          <a:p>
            <a:pPr lvl="1">
              <a:defRPr/>
            </a:pPr>
            <a:endParaRPr lang="en-US"/>
          </a:p>
          <a:p>
            <a:pPr lvl="2">
              <a:defRPr/>
            </a:pPr>
            <a:r>
              <a:rPr lang="en-US"/>
              <a:t>Write here text</a:t>
            </a:r>
          </a:p>
          <a:p>
            <a:pPr lvl="3">
              <a:defRPr/>
            </a:pPr>
            <a:r>
              <a:rPr lang="en-US"/>
              <a:t>Write here text</a:t>
            </a:r>
          </a:p>
          <a:p>
            <a:pPr lvl="4">
              <a:defRPr/>
            </a:pPr>
            <a:r>
              <a:rPr lang="en-US"/>
              <a:t>Write here text 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560052" y="6354830"/>
            <a:ext cx="513735" cy="227164"/>
          </a:xfrm>
          <a:prstGeom prst="rect">
            <a:avLst/>
          </a:prstGeom>
          <a:noFill/>
        </p:spPr>
        <p:txBody>
          <a:bodyPr vert="horz" lIns="0" tIns="0" rIns="0" bIns="0" anchor="ctr"/>
          <a:lstStyle>
            <a:lvl1pPr algn="ctr">
              <a:defRPr sz="1000" b="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</a:lstStyle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407988" y="6318017"/>
            <a:ext cx="1030287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000">
                <a:solidFill>
                  <a:schemeClr val="tx1">
                    <a:alpha val="40000"/>
                  </a:schemeClr>
                </a:solidFill>
                <a:latin typeface="+mn-lt"/>
                <a:ea typeface="+mn-ea"/>
                <a:cs typeface="+mn-cs"/>
              </a:rPr>
              <a:t>www.yoursite.com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07988" y="378479"/>
            <a:ext cx="487362" cy="2462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000" spc="300">
                <a:solidFill>
                  <a:schemeClr val="tx1"/>
                </a:solidFill>
                <a:latin typeface="+mj-lt"/>
              </a:rPr>
              <a:t>KULA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/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b="1" i="0" kern="1200" spc="-151" baseline="0">
          <a:solidFill>
            <a:schemeClr val="tx1"/>
          </a:solidFill>
          <a:latin typeface="Open Sans"/>
          <a:ea typeface="Open Sans"/>
          <a:cs typeface="Open Sans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creativemarket.com/ShapeSlide/1690682-KULA-Powerpoint-Template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Relationship Id="rId3" Type="http://schemas.openxmlformats.org/officeDocument/2006/relationships/image" Target="../media/image38.jpeg"  /><Relationship Id="rId4" Type="http://schemas.openxmlformats.org/officeDocument/2006/relationships/image" Target="../media/image3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jpeg"  /><Relationship Id="rId3" Type="http://schemas.openxmlformats.org/officeDocument/2006/relationships/image" Target="../media/image41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Relationship Id="rId3" Type="http://schemas.openxmlformats.org/officeDocument/2006/relationships/image" Target="../media/image43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jpeg"  /><Relationship Id="rId3" Type="http://schemas.openxmlformats.org/officeDocument/2006/relationships/image" Target="../media/image45.jpeg"  /><Relationship Id="rId4" Type="http://schemas.openxmlformats.org/officeDocument/2006/relationships/image" Target="../media/image46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jpeg"  /><Relationship Id="rId3" Type="http://schemas.openxmlformats.org/officeDocument/2006/relationships/image" Target="../media/image50.jpeg"  /><Relationship Id="rId4" Type="http://schemas.openxmlformats.org/officeDocument/2006/relationships/image" Target="../media/image5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11.png"  /><Relationship Id="rId4" Type="http://schemas.openxmlformats.org/officeDocument/2006/relationships/image" Target="../media/image5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Relationship Id="rId3" Type="http://schemas.openxmlformats.org/officeDocument/2006/relationships/image" Target="../media/image67.png"  /><Relationship Id="rId4" Type="http://schemas.openxmlformats.org/officeDocument/2006/relationships/image" Target="../media/image66.png"  /><Relationship Id="rId5" Type="http://schemas.openxmlformats.org/officeDocument/2006/relationships/image" Target="../media/image6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2" Type="http://schemas.openxmlformats.org/officeDocument/2006/relationships/image" Target="../media/image16.jpe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6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Relationship Id="rId8" Type="http://schemas.openxmlformats.org/officeDocument/2006/relationships/image" Target="../media/image3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6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4"/>
          <p:cNvSpPr/>
          <p:nvPr/>
        </p:nvSpPr>
        <p:spPr>
          <a:xfrm>
            <a:off x="-592395" y="1404570"/>
            <a:ext cx="5394591" cy="5063841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/>
        </p:nvSpPr>
        <p:spPr>
          <a:xfrm>
            <a:off x="5155786" y="4458923"/>
            <a:ext cx="64042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과 정 명 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: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I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o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T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활 용 </a:t>
            </a:r>
            <a:r>
              <a:rPr lang="ko-KR" altLang="en-US" sz="2200" b="1" dirty="0" err="1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프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로 </a:t>
            </a:r>
            <a:r>
              <a:rPr lang="ko-KR" altLang="en-US" sz="2200" b="1" dirty="0" err="1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젝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</a:t>
            </a:r>
            <a:r>
              <a:rPr lang="ko-KR" altLang="en-US" sz="2200" b="1" dirty="0" err="1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트</a:t>
            </a:r>
            <a:endParaRPr lang="ko-KR" altLang="en-US" sz="2200" b="1" dirty="0">
              <a:solidFill>
                <a:schemeClr val="lt1"/>
              </a:solidFill>
              <a:effectLst/>
              <a:latin typeface="한컴돋움"/>
              <a:ea typeface="한컴돋움"/>
              <a:cs typeface="맑은 고딕 Semilight"/>
            </a:endParaRPr>
          </a:p>
          <a:p>
            <a:pPr lvl="0">
              <a:defRPr/>
            </a:pP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팀      명 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: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 한     돌</a:t>
            </a:r>
          </a:p>
          <a:p>
            <a:pPr lvl="0">
              <a:defRPr/>
            </a:pP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팀      원  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: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 김 세 훈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,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양 희 건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,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원 종 아</a:t>
            </a:r>
            <a:r>
              <a:rPr lang="en-US" altLang="ko-KR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,</a:t>
            </a:r>
            <a:r>
              <a:rPr lang="ko-KR" altLang="en-US" sz="2200" b="1" dirty="0">
                <a:solidFill>
                  <a:schemeClr val="lt1"/>
                </a:solidFill>
                <a:effectLst/>
                <a:latin typeface="한컴돋움"/>
                <a:ea typeface="한컴돋움"/>
                <a:cs typeface="맑은 고딕 Semilight"/>
              </a:rPr>
              <a:t> 이 건 영</a:t>
            </a:r>
          </a:p>
        </p:txBody>
      </p:sp>
      <p:grpSp>
        <p:nvGrpSpPr>
          <p:cNvPr id="6" name="Group 11"/>
          <p:cNvGrpSpPr/>
          <p:nvPr/>
        </p:nvGrpSpPr>
        <p:grpSpPr>
          <a:xfrm>
            <a:off x="2409066" y="567369"/>
            <a:ext cx="9295535" cy="5633144"/>
            <a:chOff x="3627121" y="1671710"/>
            <a:chExt cx="3589605" cy="3102214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7" name="Straight Connector 12"/>
            <p:cNvCxnSpPr/>
            <p:nvPr/>
          </p:nvCxnSpPr>
          <p:spPr>
            <a:xfrm>
              <a:off x="7214382" y="1685778"/>
              <a:ext cx="2344" cy="3069096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13"/>
            <p:cNvGrpSpPr/>
            <p:nvPr/>
          </p:nvGrpSpPr>
          <p:grpSpPr>
            <a:xfrm>
              <a:off x="3627121" y="1671710"/>
              <a:ext cx="3587260" cy="3102214"/>
              <a:chOff x="3629465" y="1671710"/>
              <a:chExt cx="3587261" cy="3102214"/>
            </a:xfrm>
            <a:grpFill/>
          </p:grpSpPr>
          <p:cxnSp>
            <p:nvCxnSpPr>
              <p:cNvPr id="9" name="Straight Connector 14"/>
              <p:cNvCxnSpPr/>
              <p:nvPr/>
            </p:nvCxnSpPr>
            <p:spPr>
              <a:xfrm>
                <a:off x="3629465" y="4754874"/>
                <a:ext cx="3587261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16"/>
              <p:cNvCxnSpPr/>
              <p:nvPr/>
            </p:nvCxnSpPr>
            <p:spPr>
              <a:xfrm>
                <a:off x="3629465" y="1685778"/>
                <a:ext cx="3587261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23"/>
              <p:cNvCxnSpPr/>
              <p:nvPr/>
            </p:nvCxnSpPr>
            <p:spPr>
              <a:xfrm>
                <a:off x="3629465" y="1671710"/>
                <a:ext cx="0" cy="776068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24"/>
              <p:cNvCxnSpPr/>
              <p:nvPr/>
            </p:nvCxnSpPr>
            <p:spPr>
              <a:xfrm>
                <a:off x="3629465" y="3997856"/>
                <a:ext cx="0" cy="776068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945986" y="2516481"/>
            <a:ext cx="7041986" cy="754579"/>
          </a:xfrm>
        </p:spPr>
        <p:txBody>
          <a:bodyPr vert="horz" lIns="0" tIns="192023" rIns="0" bIns="0" anchor="t" anchorCtr="0">
            <a:noAutofit/>
          </a:bodyPr>
          <a:lstStyle/>
          <a:p>
            <a:pPr lvl="0">
              <a:defRPr/>
            </a:pPr>
            <a:r>
              <a:rPr lang="ko-KR" altLang="en-US" sz="16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 고딕"/>
                <a:ea typeface="휴먼모음T"/>
                <a:cs typeface="맑은 고딕 Semilight"/>
              </a:rPr>
              <a:t>한 돌</a:t>
            </a:r>
            <a:endParaRPr lang="ko-KR" altLang="en-US" sz="16000" b="0">
              <a:solidFill>
                <a:schemeClr val="bg1"/>
              </a:solidFill>
              <a:latin typeface="한컴 고딕"/>
              <a:ea typeface="휴먼모음T"/>
              <a:cs typeface="맑은 고딕 Semiligh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36BF92-EE24-460C-934E-FD466F5FE032}"/>
              </a:ext>
            </a:extLst>
          </p:cNvPr>
          <p:cNvSpPr/>
          <p:nvPr/>
        </p:nvSpPr>
        <p:spPr>
          <a:xfrm>
            <a:off x="226941" y="209423"/>
            <a:ext cx="772357" cy="426128"/>
          </a:xfrm>
          <a:prstGeom prst="rect">
            <a:avLst/>
          </a:prstGeom>
          <a:solidFill>
            <a:srgbClr val="4467F9"/>
          </a:solidFill>
          <a:ln>
            <a:solidFill>
              <a:srgbClr val="446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BC9E2A-FE17-469D-9B23-BD75AD92D719}"/>
              </a:ext>
            </a:extLst>
          </p:cNvPr>
          <p:cNvSpPr/>
          <p:nvPr/>
        </p:nvSpPr>
        <p:spPr>
          <a:xfrm>
            <a:off x="5709821" y="679352"/>
            <a:ext cx="772357" cy="426128"/>
          </a:xfrm>
          <a:prstGeom prst="rect">
            <a:avLst/>
          </a:prstGeom>
          <a:solidFill>
            <a:srgbClr val="4467F9"/>
          </a:solidFill>
          <a:ln>
            <a:solidFill>
              <a:srgbClr val="446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3328CF-9D39-4A1C-8A7A-32AF5CC67288}"/>
              </a:ext>
            </a:extLst>
          </p:cNvPr>
          <p:cNvSpPr/>
          <p:nvPr/>
        </p:nvSpPr>
        <p:spPr>
          <a:xfrm>
            <a:off x="218063" y="6400914"/>
            <a:ext cx="1220119" cy="326647"/>
          </a:xfrm>
          <a:prstGeom prst="rect">
            <a:avLst/>
          </a:prstGeom>
          <a:solidFill>
            <a:srgbClr val="4467F9"/>
          </a:solidFill>
          <a:ln>
            <a:solidFill>
              <a:srgbClr val="446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609975" y="-1584533"/>
            <a:ext cx="4953000" cy="10774253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2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3855584" y="3429000"/>
            <a:ext cx="4174542" cy="50292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“</a:t>
            </a:r>
            <a:r>
              <a:rPr lang="ko-KR" altLang="en-US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 팀 구성 및 역할 </a:t>
            </a: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5BEC3-640F-4F12-BF51-B6F876CA7511}"/>
              </a:ext>
            </a:extLst>
          </p:cNvPr>
          <p:cNvSpPr txBox="1"/>
          <p:nvPr/>
        </p:nvSpPr>
        <p:spPr>
          <a:xfrm>
            <a:off x="3762375" y="-1432133"/>
            <a:ext cx="4953000" cy="10774253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427784-4E6A-4A1E-BA15-79F5590E620F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5AFA38-C517-42EC-A95F-5ED21EA63D05}"/>
              </a:ext>
            </a:extLst>
          </p:cNvPr>
          <p:cNvSpPr/>
          <p:nvPr/>
        </p:nvSpPr>
        <p:spPr>
          <a:xfrm>
            <a:off x="189065" y="6163056"/>
            <a:ext cx="159401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14"/>
          <p:cNvCxnSpPr/>
          <p:nvPr/>
        </p:nvCxnSpPr>
        <p:spPr>
          <a:xfrm flipV="1">
            <a:off x="1978098" y="4306547"/>
            <a:ext cx="1277069" cy="1277070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725227" y="990970"/>
            <a:ext cx="8741546" cy="642521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Our team members </a:t>
            </a:r>
            <a:r>
              <a:rPr lang="en-US" altLang="ko-KR" sz="5000">
                <a:solidFill>
                  <a:srgbClr val="4467f9"/>
                </a:solidFill>
              </a:rPr>
              <a:t>&amp;</a:t>
            </a:r>
            <a:r>
              <a:rPr lang="en-US" altLang="ko-KR" sz="5000"/>
              <a:t> </a:t>
            </a:r>
            <a:r>
              <a:rPr lang="en-US" altLang="ko-KR"/>
              <a:t>role</a:t>
            </a:r>
            <a:endParaRPr lang="en-US" altLang="ko-K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961693" y="2360637"/>
            <a:ext cx="1277069" cy="127707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955800" y="2329104"/>
            <a:ext cx="1293474" cy="129347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한컴산뜻돋움"/>
                <a:ea typeface="한컴산뜻돋움"/>
              </a:rPr>
              <a:t>양희건</a:t>
            </a:r>
            <a:endParaRPr lang="ko-KR" altLang="en-US" sz="1400">
              <a:solidFill>
                <a:schemeClr val="tx1"/>
              </a:solidFill>
              <a:latin typeface="한컴산뜻돋움"/>
              <a:ea typeface="한컴산뜻돋움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796452" y="2360637"/>
            <a:ext cx="1277069" cy="1277070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790559" y="2329104"/>
            <a:ext cx="1293474" cy="1293474"/>
          </a:xfrm>
          <a:prstGeom prst="ellipse">
            <a:avLst/>
          </a:prstGeom>
          <a:solidFill>
            <a:srgbClr val="4467f9"/>
          </a:solidFill>
          <a:ln>
            <a:solidFill>
              <a:srgbClr val="4467f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ffffff"/>
                </a:solidFill>
                <a:latin typeface="한컴산뜻돋움"/>
                <a:ea typeface="한컴산뜻돋움"/>
              </a:rPr>
              <a:t>김세훈</a:t>
            </a:r>
            <a:endParaRPr lang="ko-KR" altLang="en-US" sz="1400">
              <a:solidFill>
                <a:srgbClr val="ffffff"/>
              </a:solidFill>
              <a:latin typeface="한컴산뜻돋움"/>
              <a:ea typeface="한컴산뜻돋움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97766" y="2381657"/>
            <a:ext cx="1698733" cy="292963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Raspberry Pi Server</a:t>
            </a:r>
            <a:endParaRPr lang="en-US" sz="1400" b="1">
              <a:solidFill>
                <a:schemeClr val="tx2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3007" y="4359100"/>
            <a:ext cx="1551918" cy="29672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>
                <a:latin typeface="Open Sans"/>
                <a:ea typeface="Open Sans"/>
                <a:cs typeface="Open Sans"/>
              </a:rPr>
              <a:t>Android &amp; Design </a:t>
            </a:r>
            <a:endParaRPr lang="en-US" sz="1400" b="1">
              <a:latin typeface="Open Sans"/>
              <a:ea typeface="Open Sans"/>
              <a:cs typeface="Open Sans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796452" y="4338080"/>
            <a:ext cx="1277069" cy="127707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790559" y="4306547"/>
            <a:ext cx="1293474" cy="129347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한컴산뜻돋움"/>
                <a:ea typeface="한컴산뜻돋움"/>
              </a:rPr>
              <a:t>이건영</a:t>
            </a:r>
            <a:endParaRPr lang="ko-KR" altLang="en-US" sz="1400">
              <a:solidFill>
                <a:schemeClr val="tx1"/>
              </a:solidFill>
              <a:latin typeface="한컴산뜻돋움"/>
              <a:ea typeface="한컴산뜻돋움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97766" y="4359100"/>
            <a:ext cx="1584434" cy="29672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>
                <a:latin typeface="Open Sans"/>
                <a:ea typeface="Open Sans"/>
                <a:cs typeface="Open Sans"/>
              </a:rPr>
              <a:t>A</a:t>
            </a:r>
            <a:r>
              <a:rPr lang="en-US" altLang="ko-KR" sz="1400" b="1">
                <a:latin typeface="Open Sans"/>
                <a:ea typeface="Open Sans"/>
                <a:cs typeface="Open Sans"/>
              </a:rPr>
              <a:t>ndroid</a:t>
            </a:r>
            <a:r>
              <a:rPr lang="en-US" sz="1400" b="1">
                <a:latin typeface="Open Sans"/>
                <a:ea typeface="Open Sans"/>
                <a:cs typeface="Open Sans"/>
              </a:rPr>
              <a:t> &amp; </a:t>
            </a:r>
            <a:r>
              <a:rPr lang="en-US" altLang="ko-KR" sz="1400" b="1">
                <a:latin typeface="Open Sans"/>
                <a:ea typeface="Open Sans"/>
                <a:cs typeface="Open Sans"/>
              </a:rPr>
              <a:t>Arduino</a:t>
            </a:r>
            <a:endParaRPr lang="en-US" altLang="ko-KR" sz="1400" b="1">
              <a:latin typeface="Open Sans"/>
              <a:ea typeface="Open Sans"/>
              <a:cs typeface="Open Sans"/>
            </a:endParaRPr>
          </a:p>
        </p:txBody>
      </p:sp>
      <p:sp>
        <p:nvSpPr>
          <p:cNvPr id="27" name="Oval 15"/>
          <p:cNvSpPr/>
          <p:nvPr/>
        </p:nvSpPr>
        <p:spPr>
          <a:xfrm>
            <a:off x="1961693" y="4306547"/>
            <a:ext cx="1293474" cy="1293474"/>
          </a:xfrm>
          <a:prstGeom prst="ellipse">
            <a:avLst/>
          </a:prstGeom>
          <a:solidFill>
            <a:srgbClr val="4467f9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ffffff"/>
                </a:solidFill>
                <a:latin typeface="한컴산뜻돋움"/>
                <a:ea typeface="한컴산뜻돋움"/>
              </a:rPr>
              <a:t>원종아</a:t>
            </a:r>
            <a:endParaRPr lang="ko-KR" altLang="en-US" sz="1400">
              <a:solidFill>
                <a:srgbClr val="ffffff"/>
              </a:solidFill>
              <a:latin typeface="한컴산뜻돋움"/>
              <a:ea typeface="한컴산뜻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63007" y="2430647"/>
            <a:ext cx="1285218" cy="291598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Open Sans"/>
                <a:ea typeface="Open Sans"/>
                <a:cs typeface="Open Sans"/>
              </a:rPr>
              <a:t>Arduino &amp; Mqtt</a:t>
            </a:r>
            <a:endParaRPr lang="en-US" altLang="ko-KR" sz="1400" b="1"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156" y="2833501"/>
            <a:ext cx="2349861" cy="67931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아두이노를 이용한 가스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온습도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유량 센서 제어와 라즈베리파이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통신을 제어하는 역할 담당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97766" y="2791552"/>
            <a:ext cx="2370848" cy="67364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아두이노와 라즈베리파이 간의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와 라즈베리파이와 안드로이드 간의 소켓통신과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서버 구축을 담당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007" y="4809501"/>
            <a:ext cx="2349860" cy="67499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안드로이드 스튜디오를 이용해 아두이노의 센서와 모터를 제어하는 안드로이드 어플 제작 역할 담당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97766" y="4809661"/>
            <a:ext cx="2282071" cy="67483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아두이노를 이용한 미세먼지 센서 제어와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얼굴 인식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CCTV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제작 및 안드로이드 연동과 어플 구현</a:t>
            </a:r>
            <a:endParaRPr lang="ko-KR" altLang="en-US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600700" y="-2903851"/>
            <a:ext cx="4953000" cy="10769596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3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4000268" y="3176065"/>
            <a:ext cx="4466102" cy="50820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“</a:t>
            </a:r>
            <a:r>
              <a:rPr lang="ko-KR" altLang="en-US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 수행 절차 및 방법  </a:t>
            </a: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A2C7E-9E1F-4205-A0D6-EEDBD6931CF4}"/>
              </a:ext>
            </a:extLst>
          </p:cNvPr>
          <p:cNvSpPr txBox="1"/>
          <p:nvPr/>
        </p:nvSpPr>
        <p:spPr>
          <a:xfrm>
            <a:off x="5753100" y="-2751451"/>
            <a:ext cx="4953000" cy="10769596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D63596-CFDF-4FEF-BEAB-73DAE3921372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829F5B-D3BA-4AB3-8F95-2403FA3CF566}"/>
              </a:ext>
            </a:extLst>
          </p:cNvPr>
          <p:cNvSpPr/>
          <p:nvPr/>
        </p:nvSpPr>
        <p:spPr>
          <a:xfrm>
            <a:off x="207353" y="6156664"/>
            <a:ext cx="15025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Plan of our project</a:t>
            </a:r>
          </a:p>
        </p:txBody>
      </p:sp>
      <p:graphicFrame>
        <p:nvGraphicFramePr>
          <p:cNvPr id="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61647"/>
              </p:ext>
            </p:extLst>
          </p:nvPr>
        </p:nvGraphicFramePr>
        <p:xfrm>
          <a:off x="986698" y="1932401"/>
          <a:ext cx="10218604" cy="4159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4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4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4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6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구분</a:t>
                      </a: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기간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활동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맑은 고딕 Semilight"/>
                          <a:ea typeface="맑은 고딕 Semilight"/>
                          <a:cs typeface="맑은 고딕 Semilight"/>
                        </a:rPr>
                        <a:t>도구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6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사전 기획</a:t>
                      </a: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10/28 ~ 10/29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dirty="0">
                          <a:latin typeface="맑은 고딕 Semilight"/>
                          <a:ea typeface="맑은 고딕 Semilight"/>
                          <a:cs typeface="맑은 고딕 Semilight"/>
                        </a:rPr>
                        <a:t>프로젝트 기획 및 주제 선정</a:t>
                      </a:r>
                      <a:r>
                        <a:rPr lang="en-US" altLang="ko-KR" sz="1400" dirty="0">
                          <a:latin typeface="맑은 고딕 Semilight"/>
                          <a:ea typeface="맑은 고딕 Semilight"/>
                          <a:cs typeface="맑은 고딕 Semilight"/>
                        </a:rPr>
                        <a:t>,</a:t>
                      </a:r>
                      <a:r>
                        <a:rPr lang="ko-KR" altLang="en-US" sz="1400" dirty="0">
                          <a:latin typeface="맑은 고딕 Semilight"/>
                          <a:ea typeface="맑은 고딕 Semilight"/>
                          <a:cs typeface="맑은 고딕 Semilight"/>
                        </a:rPr>
                        <a:t> 기획안 작성</a:t>
                      </a:r>
                      <a:endParaRPr lang="en-US" altLang="ko-KR" sz="1400" dirty="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Typora, excel, power point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6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10/30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프로젝트 주제 </a:t>
                      </a: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&amp; </a:t>
                      </a: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아이디어 발표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word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60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개발</a:t>
                      </a: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맑은 고딕 Semilight"/>
                          <a:ea typeface="맑은 고딕 Semilight"/>
                          <a:cs typeface="맑은 고딕 Semilight"/>
                        </a:rPr>
                        <a:t>10/29 ~ 11/6</a:t>
                      </a:r>
                      <a:endParaRPr lang="ko-KR" altLang="en-US" sz="1400" dirty="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발표대비 하드웨어 코딩 및 제어 구현</a:t>
                      </a: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, </a:t>
                      </a: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스마트 홈 모형 제작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Android studio, Arduino, pycharm, vscode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6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11/6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팀 별 중간보고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Power point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6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수정 </a:t>
                      </a: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/ </a:t>
                      </a: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보완</a:t>
                      </a: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11/12 ~ 11/17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소프트웨어 코딩 하드웨어 연동</a:t>
                      </a: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, </a:t>
                      </a: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포트폴리오 준비</a:t>
                      </a: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, </a:t>
                      </a: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안정화 기간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Android studio, Arduino, pycharm, vscode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07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프로젝트 발표</a:t>
                      </a: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11/17</a:t>
                      </a:r>
                      <a:endParaRPr lang="ko-KR" altLang="en-US" sz="140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latin typeface="맑은 고딕 Semilight"/>
                          <a:ea typeface="맑은 고딕 Semilight"/>
                          <a:cs typeface="맑은 고딕 Semilight"/>
                        </a:rPr>
                        <a:t>최종 발표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latin typeface="맑은 고딕 Semilight"/>
                          <a:ea typeface="맑은 고딕 Semilight"/>
                          <a:cs typeface="맑은 고딕 Semilight"/>
                        </a:rPr>
                        <a:t>Power point</a:t>
                      </a:r>
                      <a:endParaRPr lang="ko-KR" altLang="en-US" sz="1400" dirty="0">
                        <a:latin typeface="맑은 고딕 Semilight"/>
                        <a:ea typeface="맑은 고딕 Semilight"/>
                        <a:cs typeface="맑은 고딕 Semiligh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E5C39C8-DE5E-4F54-8679-A5013DE7CBB5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AD0CB9-6FCE-4C31-9DD6-F76A1EA43D8B}"/>
              </a:ext>
            </a:extLst>
          </p:cNvPr>
          <p:cNvSpPr/>
          <p:nvPr/>
        </p:nvSpPr>
        <p:spPr>
          <a:xfrm>
            <a:off x="214341" y="6183297"/>
            <a:ext cx="1510886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DCD298-04A1-4991-B81D-95BA09EC046B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전체 </a:t>
            </a:r>
            <a:r>
              <a:rPr lang="en-US" altLang="ko-KR"/>
              <a:t>WBS</a:t>
            </a:r>
            <a:endParaRPr lang="en-US" altLang="ko-K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4960"/>
          <a:stretch>
            <a:fillRect/>
          </a:stretch>
        </p:blipFill>
        <p:spPr>
          <a:xfrm>
            <a:off x="0" y="1788098"/>
            <a:ext cx="12192001" cy="5573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차 </a:t>
            </a:r>
            <a:r>
              <a:rPr lang="en-US" altLang="ko-KR"/>
              <a:t>WBS</a:t>
            </a:r>
            <a:endParaRPr lang="en-US" altLang="ko-K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  <p:pic>
        <p:nvPicPr>
          <p:cNvPr id="5" name="그림 4" descr="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33491"/>
            <a:ext cx="12192000" cy="4789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254350" y="-1228716"/>
            <a:ext cx="2828925" cy="1077086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4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4083275" y="3183251"/>
            <a:ext cx="4700950" cy="50101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“</a:t>
            </a:r>
            <a:r>
              <a:rPr lang="ko-KR" altLang="en-US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 수행 결과 및 시연 </a:t>
            </a:r>
            <a:r>
              <a:rPr lang="en-US" altLang="ko-KR" sz="340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24926-4A32-416F-B147-1668B868D837}"/>
              </a:ext>
            </a:extLst>
          </p:cNvPr>
          <p:cNvSpPr txBox="1"/>
          <p:nvPr/>
        </p:nvSpPr>
        <p:spPr>
          <a:xfrm>
            <a:off x="1406750" y="-1076316"/>
            <a:ext cx="2828925" cy="1077086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4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0424DE-6FD6-44B7-89DC-3598AD728380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965C27-FBAF-4FB3-B7A8-57B1021FD1BE}"/>
              </a:ext>
            </a:extLst>
          </p:cNvPr>
          <p:cNvSpPr/>
          <p:nvPr/>
        </p:nvSpPr>
        <p:spPr>
          <a:xfrm>
            <a:off x="329593" y="6369728"/>
            <a:ext cx="1188311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Brainstorming</a:t>
            </a: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2290" b="3290"/>
          <a:stretch>
            <a:fillRect/>
          </a:stretch>
        </p:blipFill>
        <p:spPr>
          <a:xfrm>
            <a:off x="349654" y="1823714"/>
            <a:ext cx="4771626" cy="4758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1280" y="2210691"/>
            <a:ext cx="6735759" cy="3790614"/>
          </a:xfrm>
          <a:prstGeom prst="rect">
            <a:avLst/>
          </a:prstGeom>
        </p:spPr>
      </p:pic>
      <p:cxnSp>
        <p:nvCxnSpPr>
          <p:cNvPr id="8" name="Straight Connector 12"/>
          <p:cNvCxnSpPr/>
          <p:nvPr/>
        </p:nvCxnSpPr>
        <p:spPr>
          <a:xfrm rot="5400000" flipH="1" flipV="1">
            <a:off x="4572642" y="4916098"/>
            <a:ext cx="1097268" cy="7"/>
          </a:xfrm>
          <a:prstGeom prst="line">
            <a:avLst/>
          </a:prstGeom>
          <a:ln w="25400">
            <a:solidFill>
              <a:srgbClr val="4467F9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49654" y="4367468"/>
            <a:ext cx="4771618" cy="971201"/>
          </a:xfrm>
          <a:prstGeom prst="rect">
            <a:avLst/>
          </a:prstGeom>
          <a:noFill/>
          <a:ln w="19050">
            <a:solidFill>
              <a:srgbClr val="6182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6D24EA-4A79-4DC5-B72C-81AE18AAA5FD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4988DF-7666-4AF1-AF0F-A36AE4CD7D9D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Drawing for draft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777" y="1921731"/>
            <a:ext cx="6590121" cy="4433099"/>
          </a:xfrm>
          <a:prstGeom prst="rect">
            <a:avLst/>
          </a:prstGeom>
        </p:spPr>
      </p:pic>
      <p:pic>
        <p:nvPicPr>
          <p:cNvPr id="10" name="그림 9" descr="텍스트, 화이트보드, 실내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b="20820"/>
          <a:stretch>
            <a:fillRect/>
          </a:stretch>
        </p:blipFill>
        <p:spPr>
          <a:xfrm>
            <a:off x="6530360" y="2147070"/>
            <a:ext cx="5029691" cy="39824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3B3D34-982E-4357-B58D-65DAD6D7665E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23E95F-0CF3-466A-8A3C-E2E9C16F1FDF}"/>
              </a:ext>
            </a:extLst>
          </p:cNvPr>
          <p:cNvSpPr/>
          <p:nvPr/>
        </p:nvSpPr>
        <p:spPr>
          <a:xfrm>
            <a:off x="68062" y="6192175"/>
            <a:ext cx="154767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1E65A2-C037-4478-9BEE-8CBFEA82466D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Sample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house</a:t>
            </a:r>
          </a:p>
        </p:txBody>
      </p:sp>
      <p:pic>
        <p:nvPicPr>
          <p:cNvPr id="15" name="그림 14" descr="테이블, 실내, 앉아있는, 컴퓨터이(가) 표시된 사진&#10;&#10;자동 생성된 설명">
            <a:extLst>
              <a:ext uri="{FF2B5EF4-FFF2-40B4-BE49-F238E27FC236}">
                <a16:creationId xmlns:a16="http://schemas.microsoft.com/office/drawing/2014/main" id="{67B284BC-2841-46C7-AD8F-61774A9AF1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 r="1025" b="13139"/>
          <a:stretch/>
        </p:blipFill>
        <p:spPr>
          <a:xfrm>
            <a:off x="3546504" y="2435338"/>
            <a:ext cx="4690617" cy="3431692"/>
          </a:xfrm>
          <a:prstGeom prst="rect">
            <a:avLst/>
          </a:prstGeom>
        </p:spPr>
      </p:pic>
      <p:pic>
        <p:nvPicPr>
          <p:cNvPr id="19" name="그림 18" descr="실내, 앉아있는, 테이블, 작은이(가) 표시된 사진&#10;&#10;자동 생성된 설명">
            <a:extLst>
              <a:ext uri="{FF2B5EF4-FFF2-40B4-BE49-F238E27FC236}">
                <a16:creationId xmlns:a16="http://schemas.microsoft.com/office/drawing/2014/main" id="{9516E267-8502-4483-B043-01B48428C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" t="6961"/>
          <a:stretch/>
        </p:blipFill>
        <p:spPr>
          <a:xfrm>
            <a:off x="7812470" y="1865738"/>
            <a:ext cx="4602225" cy="45708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8697D1-B6F3-49B8-BB75-EBAE070E0073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0796AE-1D76-4552-BB1D-BBE79BD70DFC}"/>
              </a:ext>
            </a:extLst>
          </p:cNvPr>
          <p:cNvSpPr/>
          <p:nvPr/>
        </p:nvSpPr>
        <p:spPr>
          <a:xfrm>
            <a:off x="301841" y="6436630"/>
            <a:ext cx="1423386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F7130F-85F6-4171-A51A-7369FF4E1FE8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  <p:pic>
        <p:nvPicPr>
          <p:cNvPr id="6" name="그림 5" descr="사람, 실내, 바닥이(가) 표시된 사진&#10;&#10;자동 생성된 설명">
            <a:extLst>
              <a:ext uri="{FF2B5EF4-FFF2-40B4-BE49-F238E27FC236}">
                <a16:creationId xmlns:a16="http://schemas.microsoft.com/office/drawing/2014/main" id="{022DA691-5C90-4C58-AB1D-C2997BAF4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509" y="1802167"/>
            <a:ext cx="3879013" cy="44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>
            <a:endCxn id="13" idx="1"/>
          </p:cNvCxnSpPr>
          <p:nvPr/>
        </p:nvCxnSpPr>
        <p:spPr>
          <a:xfrm flipV="1">
            <a:off x="7668543" y="3387876"/>
            <a:ext cx="931745" cy="13446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V="1">
            <a:off x="6611030" y="5137003"/>
            <a:ext cx="723009" cy="566185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0800000">
            <a:off x="3932464" y="1989631"/>
            <a:ext cx="756645" cy="713437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06350" y="1219204"/>
            <a:ext cx="566185" cy="56618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669773" y="-997226"/>
            <a:ext cx="8852454" cy="8852452"/>
          </a:xfrm>
          <a:prstGeom prst="ellipse">
            <a:avLst/>
          </a:prstGeom>
          <a:noFill/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41913" y="1374913"/>
            <a:ext cx="4108174" cy="4108174"/>
          </a:xfrm>
          <a:prstGeom prst="ellipse">
            <a:avLst/>
          </a:prstGeom>
          <a:noFill/>
          <a:ln w="6350">
            <a:solidFill>
              <a:schemeClr val="tx1">
                <a:alpha val="2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330148" y="1219204"/>
            <a:ext cx="566186" cy="5661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689441" y="5058592"/>
            <a:ext cx="566186" cy="5661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4041913" y="1989631"/>
            <a:ext cx="566186" cy="5661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7866994" y="3145907"/>
            <a:ext cx="566186" cy="5661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00288" y="3253408"/>
            <a:ext cx="1201391" cy="26893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defRPr/>
            </a:pPr>
            <a:endParaRPr lang="ko-KR" altLang="en-US" sz="1200" b="1">
              <a:latin typeface="Open Sans"/>
              <a:ea typeface="Open Sans"/>
              <a:cs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1196" y="2073381"/>
            <a:ext cx="2749906" cy="48838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프로젝트 주제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프로젝트 구조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프로젝트 개요</a:t>
            </a:r>
          </a:p>
          <a:p>
            <a:pPr algn="r">
              <a:lnSpc>
                <a:spcPct val="130000"/>
              </a:lnSpc>
              <a:defRPr/>
            </a:pP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컨셉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훈련 내용과의 관련성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개발환경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8" name="Oval 17"/>
          <p:cNvSpPr/>
          <p:nvPr/>
        </p:nvSpPr>
        <p:spPr>
          <a:xfrm>
            <a:off x="5088302" y="2422339"/>
            <a:ext cx="2001078" cy="2001078"/>
          </a:xfrm>
          <a:prstGeom prst="ellipse">
            <a:avLst/>
          </a:prstGeom>
          <a:solidFill>
            <a:srgbClr val="446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19998" anchor="ctr"/>
          <a:lstStyle/>
          <a:p>
            <a:pPr algn="ctr">
              <a:defRPr/>
            </a:pPr>
            <a:r>
              <a:rPr lang="en-US" altLang="ko-KR" sz="1200" b="1">
                <a:latin typeface="Open Sans"/>
                <a:ea typeface="Open Sans"/>
                <a:cs typeface="Open Sans"/>
              </a:rPr>
              <a:t>  CONTENTS</a:t>
            </a:r>
          </a:p>
        </p:txBody>
      </p:sp>
      <p:sp>
        <p:nvSpPr>
          <p:cNvPr id="19" name="Freeform 1361"/>
          <p:cNvSpPr>
            <a:spLocks noEditPoints="1"/>
          </p:cNvSpPr>
          <p:nvPr/>
        </p:nvSpPr>
        <p:spPr>
          <a:xfrm>
            <a:off x="5828106" y="2901832"/>
            <a:ext cx="546100" cy="550863"/>
          </a:xfrm>
          <a:custGeom>
            <a:avLst/>
            <a:gdLst>
              <a:gd name="T0" fmla="*/ 80 w 160"/>
              <a:gd name="T1" fmla="*/ 121 h 160"/>
              <a:gd name="T2" fmla="*/ 80 w 160"/>
              <a:gd name="T3" fmla="*/ 116 h 160"/>
              <a:gd name="T4" fmla="*/ 116 w 160"/>
              <a:gd name="T5" fmla="*/ 80 h 160"/>
              <a:gd name="T6" fmla="*/ 146 w 160"/>
              <a:gd name="T7" fmla="*/ 62 h 160"/>
              <a:gd name="T8" fmla="*/ 146 w 160"/>
              <a:gd name="T9" fmla="*/ 36 h 160"/>
              <a:gd name="T10" fmla="*/ 118 w 160"/>
              <a:gd name="T11" fmla="*/ 17 h 160"/>
              <a:gd name="T12" fmla="*/ 98 w 160"/>
              <a:gd name="T13" fmla="*/ 8 h 160"/>
              <a:gd name="T14" fmla="*/ 62 w 160"/>
              <a:gd name="T15" fmla="*/ 8 h 160"/>
              <a:gd name="T16" fmla="*/ 42 w 160"/>
              <a:gd name="T17" fmla="*/ 17 h 160"/>
              <a:gd name="T18" fmla="*/ 14 w 160"/>
              <a:gd name="T19" fmla="*/ 36 h 160"/>
              <a:gd name="T20" fmla="*/ 14 w 160"/>
              <a:gd name="T21" fmla="*/ 62 h 160"/>
              <a:gd name="T22" fmla="*/ 0 w 160"/>
              <a:gd name="T23" fmla="*/ 90 h 160"/>
              <a:gd name="T24" fmla="*/ 21 w 160"/>
              <a:gd name="T25" fmla="*/ 114 h 160"/>
              <a:gd name="T26" fmla="*/ 17 w 160"/>
              <a:gd name="T27" fmla="*/ 130 h 160"/>
              <a:gd name="T28" fmla="*/ 46 w 160"/>
              <a:gd name="T29" fmla="*/ 139 h 160"/>
              <a:gd name="T30" fmla="*/ 70 w 160"/>
              <a:gd name="T31" fmla="*/ 160 h 160"/>
              <a:gd name="T32" fmla="*/ 98 w 160"/>
              <a:gd name="T33" fmla="*/ 146 h 160"/>
              <a:gd name="T34" fmla="*/ 130 w 160"/>
              <a:gd name="T35" fmla="*/ 143 h 160"/>
              <a:gd name="T36" fmla="*/ 143 w 160"/>
              <a:gd name="T37" fmla="*/ 118 h 160"/>
              <a:gd name="T38" fmla="*/ 152 w 160"/>
              <a:gd name="T39" fmla="*/ 98 h 160"/>
              <a:gd name="T40" fmla="*/ 152 w 160"/>
              <a:gd name="T41" fmla="*/ 62 h 160"/>
              <a:gd name="T42" fmla="*/ 141 w 160"/>
              <a:gd name="T43" fmla="*/ 92 h 160"/>
              <a:gd name="T44" fmla="*/ 132 w 160"/>
              <a:gd name="T45" fmla="*/ 115 h 160"/>
              <a:gd name="T46" fmla="*/ 126 w 160"/>
              <a:gd name="T47" fmla="*/ 139 h 160"/>
              <a:gd name="T48" fmla="*/ 113 w 160"/>
              <a:gd name="T49" fmla="*/ 133 h 160"/>
              <a:gd name="T50" fmla="*/ 92 w 160"/>
              <a:gd name="T51" fmla="*/ 152 h 160"/>
              <a:gd name="T52" fmla="*/ 68 w 160"/>
              <a:gd name="T53" fmla="*/ 152 h 160"/>
              <a:gd name="T54" fmla="*/ 47 w 160"/>
              <a:gd name="T55" fmla="*/ 133 h 160"/>
              <a:gd name="T56" fmla="*/ 34 w 160"/>
              <a:gd name="T57" fmla="*/ 139 h 160"/>
              <a:gd name="T58" fmla="*/ 28 w 160"/>
              <a:gd name="T59" fmla="*/ 115 h 160"/>
              <a:gd name="T60" fmla="*/ 19 w 160"/>
              <a:gd name="T61" fmla="*/ 92 h 160"/>
              <a:gd name="T62" fmla="*/ 6 w 160"/>
              <a:gd name="T63" fmla="*/ 70 h 160"/>
              <a:gd name="T64" fmla="*/ 19 w 160"/>
              <a:gd name="T65" fmla="*/ 66 h 160"/>
              <a:gd name="T66" fmla="*/ 21 w 160"/>
              <a:gd name="T67" fmla="*/ 38 h 160"/>
              <a:gd name="T68" fmla="*/ 38 w 160"/>
              <a:gd name="T69" fmla="*/ 21 h 160"/>
              <a:gd name="T70" fmla="*/ 66 w 160"/>
              <a:gd name="T71" fmla="*/ 19 h 160"/>
              <a:gd name="T72" fmla="*/ 70 w 160"/>
              <a:gd name="T73" fmla="*/ 6 h 160"/>
              <a:gd name="T74" fmla="*/ 92 w 160"/>
              <a:gd name="T75" fmla="*/ 19 h 160"/>
              <a:gd name="T76" fmla="*/ 115 w 160"/>
              <a:gd name="T77" fmla="*/ 28 h 160"/>
              <a:gd name="T78" fmla="*/ 139 w 160"/>
              <a:gd name="T79" fmla="*/ 34 h 160"/>
              <a:gd name="T80" fmla="*/ 133 w 160"/>
              <a:gd name="T81" fmla="*/ 47 h 160"/>
              <a:gd name="T82" fmla="*/ 152 w 160"/>
              <a:gd name="T83" fmla="*/ 68 h 160"/>
              <a:gd name="T84" fmla="*/ 80 w 160"/>
              <a:gd name="T85" fmla="*/ 50 h 160"/>
              <a:gd name="T86" fmla="*/ 110 w 160"/>
              <a:gd name="T87" fmla="*/ 80 h 160"/>
              <a:gd name="T88" fmla="*/ 56 w 160"/>
              <a:gd name="T89" fmla="*/ 80 h 160"/>
              <a:gd name="T90" fmla="*/ 80 w 160"/>
              <a:gd name="T91" fmla="*/ 10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0" h="160">
                <a:moveTo>
                  <a:pt x="80" y="39"/>
                </a:moveTo>
                <a:cubicBezTo>
                  <a:pt x="57" y="39"/>
                  <a:pt x="39" y="57"/>
                  <a:pt x="39" y="80"/>
                </a:cubicBezTo>
                <a:cubicBezTo>
                  <a:pt x="39" y="103"/>
                  <a:pt x="57" y="121"/>
                  <a:pt x="80" y="121"/>
                </a:cubicBezTo>
                <a:cubicBezTo>
                  <a:pt x="103" y="121"/>
                  <a:pt x="121" y="103"/>
                  <a:pt x="121" y="80"/>
                </a:cubicBezTo>
                <a:cubicBezTo>
                  <a:pt x="121" y="57"/>
                  <a:pt x="103" y="39"/>
                  <a:pt x="80" y="39"/>
                </a:cubicBezTo>
                <a:close/>
                <a:moveTo>
                  <a:pt x="80" y="116"/>
                </a:moveTo>
                <a:cubicBezTo>
                  <a:pt x="60" y="116"/>
                  <a:pt x="44" y="100"/>
                  <a:pt x="44" y="80"/>
                </a:cubicBezTo>
                <a:cubicBezTo>
                  <a:pt x="44" y="60"/>
                  <a:pt x="60" y="44"/>
                  <a:pt x="80" y="44"/>
                </a:cubicBezTo>
                <a:cubicBezTo>
                  <a:pt x="100" y="44"/>
                  <a:pt x="116" y="60"/>
                  <a:pt x="116" y="80"/>
                </a:cubicBezTo>
                <a:cubicBezTo>
                  <a:pt x="116" y="100"/>
                  <a:pt x="100" y="116"/>
                  <a:pt x="80" y="116"/>
                </a:cubicBezTo>
                <a:close/>
                <a:moveTo>
                  <a:pt x="152" y="62"/>
                </a:moveTo>
                <a:quadBezTo>
                  <a:pt x="146" y="62"/>
                  <a:pt x="146" y="62"/>
                </a:quadBezTo>
                <a:cubicBezTo>
                  <a:pt x="144" y="57"/>
                  <a:pt x="142" y="51"/>
                  <a:pt x="139" y="46"/>
                </a:cubicBezTo>
                <a:quadBezTo>
                  <a:pt x="143" y="42"/>
                  <a:pt x="143" y="42"/>
                </a:quadBezTo>
                <a:cubicBezTo>
                  <a:pt x="145" y="40"/>
                  <a:pt x="146" y="38"/>
                  <a:pt x="146" y="36"/>
                </a:cubicBezTo>
                <a:cubicBezTo>
                  <a:pt x="146" y="34"/>
                  <a:pt x="145" y="32"/>
                  <a:pt x="143" y="30"/>
                </a:cubicBezTo>
                <a:quadBezTo>
                  <a:pt x="130" y="17"/>
                  <a:pt x="130" y="17"/>
                </a:quadBezTo>
                <a:cubicBezTo>
                  <a:pt x="127" y="14"/>
                  <a:pt x="121" y="14"/>
                  <a:pt x="118" y="17"/>
                </a:cubicBezTo>
                <a:quadBezTo>
                  <a:pt x="114" y="21"/>
                  <a:pt x="114" y="21"/>
                </a:quadBezTo>
                <a:cubicBezTo>
                  <a:pt x="109" y="18"/>
                  <a:pt x="103" y="16"/>
                  <a:pt x="98" y="14"/>
                </a:cubicBezTo>
                <a:quadBezTo>
                  <a:pt x="98" y="8"/>
                  <a:pt x="98" y="8"/>
                </a:quadBezTo>
                <a:cubicBezTo>
                  <a:pt x="98" y="4"/>
                  <a:pt x="94" y="0"/>
                  <a:pt x="90" y="0"/>
                </a:cubicBezTo>
                <a:quadBezTo>
                  <a:pt x="70" y="0"/>
                  <a:pt x="70" y="0"/>
                </a:quadBezTo>
                <a:cubicBezTo>
                  <a:pt x="66" y="0"/>
                  <a:pt x="62" y="4"/>
                  <a:pt x="62" y="8"/>
                </a:cubicBezTo>
                <a:quadBezTo>
                  <a:pt x="62" y="14"/>
                  <a:pt x="62" y="14"/>
                </a:quadBezTo>
                <a:cubicBezTo>
                  <a:pt x="57" y="16"/>
                  <a:pt x="51" y="18"/>
                  <a:pt x="46" y="21"/>
                </a:cubicBezTo>
                <a:quadBezTo>
                  <a:pt x="42" y="17"/>
                  <a:pt x="42" y="17"/>
                </a:quadBezTo>
                <a:cubicBezTo>
                  <a:pt x="39" y="14"/>
                  <a:pt x="33" y="14"/>
                  <a:pt x="30" y="17"/>
                </a:cubicBezTo>
                <a:quadBezTo>
                  <a:pt x="17" y="30"/>
                  <a:pt x="17" y="30"/>
                </a:quadBezTo>
                <a:cubicBezTo>
                  <a:pt x="15" y="32"/>
                  <a:pt x="14" y="34"/>
                  <a:pt x="14" y="36"/>
                </a:cubicBezTo>
                <a:cubicBezTo>
                  <a:pt x="14" y="38"/>
                  <a:pt x="15" y="40"/>
                  <a:pt x="17" y="42"/>
                </a:cubicBezTo>
                <a:quadBezTo>
                  <a:pt x="21" y="46"/>
                  <a:pt x="21" y="46"/>
                </a:quadBezTo>
                <a:cubicBezTo>
                  <a:pt x="18" y="51"/>
                  <a:pt x="16" y="57"/>
                  <a:pt x="14" y="62"/>
                </a:cubicBezTo>
                <a:quadBezTo>
                  <a:pt x="8" y="62"/>
                  <a:pt x="8" y="62"/>
                </a:quadBezTo>
                <a:cubicBezTo>
                  <a:pt x="4" y="62"/>
                  <a:pt x="0" y="66"/>
                  <a:pt x="0" y="70"/>
                </a:cubicBezTo>
                <a:quadBezTo>
                  <a:pt x="0" y="90"/>
                  <a:pt x="0" y="90"/>
                </a:quadBezTo>
                <a:cubicBezTo>
                  <a:pt x="0" y="94"/>
                  <a:pt x="4" y="98"/>
                  <a:pt x="8" y="98"/>
                </a:cubicBezTo>
                <a:quadBezTo>
                  <a:pt x="14" y="98"/>
                  <a:pt x="14" y="98"/>
                </a:quadBezTo>
                <a:cubicBezTo>
                  <a:pt x="16" y="103"/>
                  <a:pt x="18" y="109"/>
                  <a:pt x="21" y="114"/>
                </a:cubicBezTo>
                <a:quadBezTo>
                  <a:pt x="17" y="118"/>
                  <a:pt x="17" y="118"/>
                </a:quadBezTo>
                <a:cubicBezTo>
                  <a:pt x="15" y="120"/>
                  <a:pt x="14" y="122"/>
                  <a:pt x="14" y="124"/>
                </a:cubicBezTo>
                <a:cubicBezTo>
                  <a:pt x="14" y="126"/>
                  <a:pt x="15" y="128"/>
                  <a:pt x="17" y="130"/>
                </a:cubicBezTo>
                <a:quadBezTo>
                  <a:pt x="30" y="143"/>
                  <a:pt x="30" y="143"/>
                </a:quadBezTo>
                <a:cubicBezTo>
                  <a:pt x="33" y="146"/>
                  <a:pt x="39" y="146"/>
                  <a:pt x="42" y="143"/>
                </a:cubicBezTo>
                <a:quadBezTo>
                  <a:pt x="46" y="139"/>
                  <a:pt x="46" y="139"/>
                </a:quadBezTo>
                <a:cubicBezTo>
                  <a:pt x="51" y="142"/>
                  <a:pt x="57" y="144"/>
                  <a:pt x="62" y="146"/>
                </a:cubicBezTo>
                <a:quadBezTo>
                  <a:pt x="62" y="152"/>
                  <a:pt x="62" y="152"/>
                </a:quadBezTo>
                <a:cubicBezTo>
                  <a:pt x="62" y="156"/>
                  <a:pt x="66" y="160"/>
                  <a:pt x="70" y="160"/>
                </a:cubicBezTo>
                <a:quadBezTo>
                  <a:pt x="90" y="160"/>
                  <a:pt x="90" y="160"/>
                </a:quadBezTo>
                <a:cubicBezTo>
                  <a:pt x="94" y="160"/>
                  <a:pt x="98" y="156"/>
                  <a:pt x="98" y="152"/>
                </a:cubicBezTo>
                <a:quadBezTo>
                  <a:pt x="98" y="146"/>
                  <a:pt x="98" y="146"/>
                </a:quadBezTo>
                <a:cubicBezTo>
                  <a:pt x="103" y="144"/>
                  <a:pt x="109" y="142"/>
                  <a:pt x="114" y="139"/>
                </a:cubicBezTo>
                <a:quadBezTo>
                  <a:pt x="118" y="143"/>
                  <a:pt x="118" y="143"/>
                </a:quadBezTo>
                <a:cubicBezTo>
                  <a:pt x="121" y="146"/>
                  <a:pt x="127" y="146"/>
                  <a:pt x="130" y="143"/>
                </a:cubicBezTo>
                <a:quadBezTo>
                  <a:pt x="143" y="130"/>
                  <a:pt x="143" y="130"/>
                </a:quadBezTo>
                <a:cubicBezTo>
                  <a:pt x="145" y="128"/>
                  <a:pt x="146" y="126"/>
                  <a:pt x="146" y="124"/>
                </a:cubicBezTo>
                <a:cubicBezTo>
                  <a:pt x="146" y="122"/>
                  <a:pt x="145" y="120"/>
                  <a:pt x="143" y="118"/>
                </a:cubicBezTo>
                <a:quadBezTo>
                  <a:pt x="139" y="114"/>
                  <a:pt x="139" y="114"/>
                </a:quadBezTo>
                <a:cubicBezTo>
                  <a:pt x="142" y="109"/>
                  <a:pt x="144" y="103"/>
                  <a:pt x="146" y="98"/>
                </a:cubicBezTo>
                <a:quadBezTo>
                  <a:pt x="152" y="98"/>
                  <a:pt x="152" y="98"/>
                </a:quadBezTo>
                <a:cubicBezTo>
                  <a:pt x="156" y="98"/>
                  <a:pt x="160" y="94"/>
                  <a:pt x="160" y="90"/>
                </a:cubicBezTo>
                <a:quadBezTo>
                  <a:pt x="160" y="70"/>
                  <a:pt x="160" y="70"/>
                </a:quadBezTo>
                <a:cubicBezTo>
                  <a:pt x="160" y="66"/>
                  <a:pt x="156" y="62"/>
                  <a:pt x="152" y="62"/>
                </a:cubicBezTo>
                <a:close/>
                <a:moveTo>
                  <a:pt x="154" y="90"/>
                </a:moveTo>
                <a:cubicBezTo>
                  <a:pt x="154" y="91"/>
                  <a:pt x="153" y="92"/>
                  <a:pt x="152" y="92"/>
                </a:cubicBezTo>
                <a:quadBezTo>
                  <a:pt x="141" y="92"/>
                  <a:pt x="141" y="92"/>
                </a:quadBezTo>
                <a:quadBezTo>
                  <a:pt x="141" y="94"/>
                  <a:pt x="141" y="94"/>
                </a:quadBezTo>
                <a:cubicBezTo>
                  <a:pt x="139" y="101"/>
                  <a:pt x="136" y="107"/>
                  <a:pt x="133" y="113"/>
                </a:cubicBezTo>
                <a:quadBezTo>
                  <a:pt x="132" y="115"/>
                  <a:pt x="132" y="115"/>
                </a:quadBezTo>
                <a:quadBezTo>
                  <a:pt x="139" y="122"/>
                  <a:pt x="139" y="122"/>
                </a:quadBezTo>
                <a:cubicBezTo>
                  <a:pt x="140" y="123"/>
                  <a:pt x="140" y="125"/>
                  <a:pt x="139" y="126"/>
                </a:cubicBezTo>
                <a:quadBezTo>
                  <a:pt x="126" y="139"/>
                  <a:pt x="126" y="139"/>
                </a:quadBezTo>
                <a:cubicBezTo>
                  <a:pt x="125" y="140"/>
                  <a:pt x="123" y="140"/>
                  <a:pt x="122" y="139"/>
                </a:cubicBezTo>
                <a:quadBezTo>
                  <a:pt x="115" y="132"/>
                  <a:pt x="115" y="132"/>
                </a:quadBezTo>
                <a:quadBezTo>
                  <a:pt x="113" y="133"/>
                  <a:pt x="113" y="133"/>
                </a:quadBezTo>
                <a:cubicBezTo>
                  <a:pt x="107" y="136"/>
                  <a:pt x="101" y="139"/>
                  <a:pt x="94" y="141"/>
                </a:cubicBezTo>
                <a:quadBezTo>
                  <a:pt x="92" y="141"/>
                  <a:pt x="92" y="141"/>
                </a:quadBezTo>
                <a:quadBezTo>
                  <a:pt x="92" y="152"/>
                  <a:pt x="92" y="152"/>
                </a:quadBezTo>
                <a:cubicBezTo>
                  <a:pt x="92" y="153"/>
                  <a:pt x="91" y="154"/>
                  <a:pt x="90" y="154"/>
                </a:cubicBezTo>
                <a:quadBezTo>
                  <a:pt x="70" y="154"/>
                  <a:pt x="70" y="154"/>
                </a:quadBezTo>
                <a:cubicBezTo>
                  <a:pt x="69" y="154"/>
                  <a:pt x="68" y="153"/>
                  <a:pt x="68" y="152"/>
                </a:cubicBezTo>
                <a:quadBezTo>
                  <a:pt x="68" y="141"/>
                  <a:pt x="68" y="141"/>
                </a:quadBezTo>
                <a:quadBezTo>
                  <a:pt x="66" y="141"/>
                  <a:pt x="66" y="141"/>
                </a:quadBezTo>
                <a:cubicBezTo>
                  <a:pt x="59" y="139"/>
                  <a:pt x="53" y="136"/>
                  <a:pt x="47" y="133"/>
                </a:cubicBezTo>
                <a:quadBezTo>
                  <a:pt x="45" y="132"/>
                  <a:pt x="45" y="132"/>
                </a:quadBezTo>
                <a:quadBezTo>
                  <a:pt x="38" y="139"/>
                  <a:pt x="38" y="139"/>
                </a:quadBezTo>
                <a:cubicBezTo>
                  <a:pt x="37" y="140"/>
                  <a:pt x="35" y="140"/>
                  <a:pt x="34" y="139"/>
                </a:cubicBezTo>
                <a:quadBezTo>
                  <a:pt x="21" y="126"/>
                  <a:pt x="21" y="126"/>
                </a:quadBezTo>
                <a:cubicBezTo>
                  <a:pt x="20" y="125"/>
                  <a:pt x="20" y="123"/>
                  <a:pt x="21" y="122"/>
                </a:cubicBezTo>
                <a:quadBezTo>
                  <a:pt x="28" y="115"/>
                  <a:pt x="28" y="115"/>
                </a:quadBezTo>
                <a:quadBezTo>
                  <a:pt x="27" y="113"/>
                  <a:pt x="27" y="113"/>
                </a:quadBezTo>
                <a:cubicBezTo>
                  <a:pt x="24" y="107"/>
                  <a:pt x="21" y="101"/>
                  <a:pt x="19" y="94"/>
                </a:cubicBezTo>
                <a:quadBezTo>
                  <a:pt x="19" y="92"/>
                  <a:pt x="19" y="92"/>
                </a:quadBezTo>
                <a:quadBezTo>
                  <a:pt x="8" y="92"/>
                  <a:pt x="8" y="92"/>
                </a:quadBezTo>
                <a:cubicBezTo>
                  <a:pt x="7" y="92"/>
                  <a:pt x="6" y="91"/>
                  <a:pt x="6" y="90"/>
                </a:cubicBezTo>
                <a:quadBezTo>
                  <a:pt x="6" y="70"/>
                  <a:pt x="6" y="70"/>
                </a:quadBezTo>
                <a:cubicBezTo>
                  <a:pt x="6" y="69"/>
                  <a:pt x="7" y="68"/>
                  <a:pt x="8" y="68"/>
                </a:cubicBezTo>
                <a:quadBezTo>
                  <a:pt x="19" y="68"/>
                  <a:pt x="19" y="68"/>
                </a:quadBezTo>
                <a:quadBezTo>
                  <a:pt x="19" y="66"/>
                  <a:pt x="19" y="66"/>
                </a:quadBezTo>
                <a:cubicBezTo>
                  <a:pt x="21" y="59"/>
                  <a:pt x="24" y="53"/>
                  <a:pt x="27" y="47"/>
                </a:cubicBezTo>
                <a:quadBezTo>
                  <a:pt x="28" y="45"/>
                  <a:pt x="28" y="45"/>
                </a:quadBezTo>
                <a:quadBezTo>
                  <a:pt x="21" y="38"/>
                  <a:pt x="21" y="38"/>
                </a:quadBezTo>
                <a:cubicBezTo>
                  <a:pt x="20" y="37"/>
                  <a:pt x="20" y="35"/>
                  <a:pt x="21" y="34"/>
                </a:cubicBezTo>
                <a:quadBezTo>
                  <a:pt x="34" y="21"/>
                  <a:pt x="34" y="21"/>
                </a:quadBezTo>
                <a:cubicBezTo>
                  <a:pt x="35" y="20"/>
                  <a:pt x="37" y="20"/>
                  <a:pt x="38" y="21"/>
                </a:cubicBezTo>
                <a:quadBezTo>
                  <a:pt x="45" y="28"/>
                  <a:pt x="45" y="28"/>
                </a:quadBezTo>
                <a:quadBezTo>
                  <a:pt x="47" y="27"/>
                  <a:pt x="47" y="27"/>
                </a:quadBezTo>
                <a:cubicBezTo>
                  <a:pt x="53" y="24"/>
                  <a:pt x="59" y="21"/>
                  <a:pt x="66" y="19"/>
                </a:cubicBezTo>
                <a:quadBezTo>
                  <a:pt x="68" y="19"/>
                  <a:pt x="68" y="19"/>
                </a:quadBezTo>
                <a:quadBezTo>
                  <a:pt x="68" y="8"/>
                  <a:pt x="68" y="8"/>
                </a:quadBezTo>
                <a:cubicBezTo>
                  <a:pt x="68" y="7"/>
                  <a:pt x="69" y="6"/>
                  <a:pt x="70" y="6"/>
                </a:cubicBezTo>
                <a:quadBezTo>
                  <a:pt x="90" y="6"/>
                  <a:pt x="90" y="6"/>
                </a:quadBezTo>
                <a:cubicBezTo>
                  <a:pt x="91" y="6"/>
                  <a:pt x="92" y="7"/>
                  <a:pt x="92" y="8"/>
                </a:cubicBezTo>
                <a:quadBezTo>
                  <a:pt x="92" y="19"/>
                  <a:pt x="92" y="19"/>
                </a:quadBezTo>
                <a:quadBezTo>
                  <a:pt x="94" y="19"/>
                  <a:pt x="94" y="19"/>
                </a:quadBezTo>
                <a:cubicBezTo>
                  <a:pt x="101" y="21"/>
                  <a:pt x="107" y="24"/>
                  <a:pt x="113" y="27"/>
                </a:cubicBezTo>
                <a:quadBezTo>
                  <a:pt x="115" y="28"/>
                  <a:pt x="115" y="28"/>
                </a:quadBezTo>
                <a:quadBezTo>
                  <a:pt x="122" y="21"/>
                  <a:pt x="122" y="21"/>
                </a:quadBezTo>
                <a:cubicBezTo>
                  <a:pt x="123" y="20"/>
                  <a:pt x="125" y="20"/>
                  <a:pt x="126" y="21"/>
                </a:cubicBezTo>
                <a:quadBezTo>
                  <a:pt x="139" y="34"/>
                  <a:pt x="139" y="34"/>
                </a:quadBezTo>
                <a:cubicBezTo>
                  <a:pt x="140" y="35"/>
                  <a:pt x="140" y="37"/>
                  <a:pt x="139" y="38"/>
                </a:cubicBezTo>
                <a:quadBezTo>
                  <a:pt x="132" y="45"/>
                  <a:pt x="132" y="45"/>
                </a:quadBezTo>
                <a:quadBezTo>
                  <a:pt x="133" y="47"/>
                  <a:pt x="133" y="47"/>
                </a:quadBezTo>
                <a:cubicBezTo>
                  <a:pt x="136" y="53"/>
                  <a:pt x="139" y="59"/>
                  <a:pt x="141" y="66"/>
                </a:cubicBezTo>
                <a:quadBezTo>
                  <a:pt x="141" y="68"/>
                  <a:pt x="141" y="68"/>
                </a:quadBezTo>
                <a:quadBezTo>
                  <a:pt x="152" y="68"/>
                  <a:pt x="152" y="68"/>
                </a:quadBezTo>
                <a:cubicBezTo>
                  <a:pt x="153" y="68"/>
                  <a:pt x="154" y="69"/>
                  <a:pt x="154" y="70"/>
                </a:cubicBezTo>
                <a:lnTo>
                  <a:pt x="154" y="90"/>
                </a:lnTo>
                <a:close/>
                <a:moveTo>
                  <a:pt x="80" y="50"/>
                </a:moveTo>
                <a:cubicBezTo>
                  <a:pt x="64" y="50"/>
                  <a:pt x="50" y="64"/>
                  <a:pt x="50" y="80"/>
                </a:cubicBezTo>
                <a:cubicBezTo>
                  <a:pt x="50" y="96"/>
                  <a:pt x="64" y="110"/>
                  <a:pt x="80" y="110"/>
                </a:cubicBezTo>
                <a:cubicBezTo>
                  <a:pt x="96" y="110"/>
                  <a:pt x="110" y="96"/>
                  <a:pt x="110" y="80"/>
                </a:cubicBezTo>
                <a:cubicBezTo>
                  <a:pt x="110" y="64"/>
                  <a:pt x="96" y="50"/>
                  <a:pt x="80" y="50"/>
                </a:cubicBezTo>
                <a:close/>
                <a:moveTo>
                  <a:pt x="80" y="104"/>
                </a:moveTo>
                <a:cubicBezTo>
                  <a:pt x="67" y="104"/>
                  <a:pt x="56" y="93"/>
                  <a:pt x="56" y="80"/>
                </a:cubicBezTo>
                <a:cubicBezTo>
                  <a:pt x="56" y="67"/>
                  <a:pt x="67" y="56"/>
                  <a:pt x="80" y="56"/>
                </a:cubicBezTo>
                <a:cubicBezTo>
                  <a:pt x="93" y="56"/>
                  <a:pt x="104" y="67"/>
                  <a:pt x="104" y="80"/>
                </a:cubicBezTo>
                <a:cubicBezTo>
                  <a:pt x="104" y="93"/>
                  <a:pt x="93" y="104"/>
                  <a:pt x="80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cxnSp>
        <p:nvCxnSpPr>
          <p:cNvPr id="32" name="Straight Connector 24"/>
          <p:cNvCxnSpPr/>
          <p:nvPr/>
        </p:nvCxnSpPr>
        <p:spPr>
          <a:xfrm flipV="1">
            <a:off x="3933825" y="4423417"/>
            <a:ext cx="1073181" cy="56618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6"/>
          <p:cNvSpPr/>
          <p:nvPr/>
        </p:nvSpPr>
        <p:spPr>
          <a:xfrm>
            <a:off x="4201993" y="4423417"/>
            <a:ext cx="566186" cy="56618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5</a:t>
            </a:r>
          </a:p>
        </p:txBody>
      </p:sp>
      <p:sp>
        <p:nvSpPr>
          <p:cNvPr id="34" name="TextBox 14"/>
          <p:cNvSpPr txBox="1"/>
          <p:nvPr/>
        </p:nvSpPr>
        <p:spPr>
          <a:xfrm>
            <a:off x="6985978" y="821288"/>
            <a:ext cx="2041271" cy="3937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/>
                <a:ea typeface="한컴 윤고딕 240"/>
                <a:cs typeface="맑은 고딕 Semilight"/>
              </a:rPr>
              <a:t>팀 구성 및 역할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한컴 윤고딕 240"/>
              <a:ea typeface="한컴 윤고딕 240"/>
              <a:cs typeface="맑은 고딕 Semilight"/>
            </a:endParaRPr>
          </a:p>
        </p:txBody>
      </p:sp>
      <p:sp>
        <p:nvSpPr>
          <p:cNvPr id="36" name="TextBox 14"/>
          <p:cNvSpPr txBox="1"/>
          <p:nvPr/>
        </p:nvSpPr>
        <p:spPr>
          <a:xfrm>
            <a:off x="2346254" y="1595701"/>
            <a:ext cx="1839509" cy="3939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/>
                <a:ea typeface="한컴 윤고딕 240"/>
                <a:cs typeface="맑은 고딕 Semilight"/>
              </a:rPr>
              <a:t>프로젝트 배경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한컴 윤고딕 240"/>
              <a:ea typeface="한컴 윤고딕 240"/>
              <a:cs typeface="맑은 고딕 Semilight"/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8534345" y="2994037"/>
            <a:ext cx="2071436" cy="39384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/>
                <a:ea typeface="한컴 윤고딕 240"/>
                <a:cs typeface="맑은 고딕 Semilight"/>
              </a:rPr>
              <a:t>수행절차 및 방법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한컴 윤고딕 240"/>
              <a:ea typeface="한컴 윤고딕 240"/>
              <a:cs typeface="맑은 고딕 Semilight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7286660" y="5361266"/>
            <a:ext cx="2611073" cy="39475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/>
                <a:ea typeface="한컴 윤고딕 240"/>
                <a:cs typeface="맑은 고딕 Semilight"/>
              </a:rPr>
              <a:t>수행결과 및 시연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한컴 윤고딕 240"/>
              <a:ea typeface="한컴 윤고딕 240"/>
              <a:cs typeface="맑은 고딕 Semilight"/>
            </a:endParaRPr>
          </a:p>
        </p:txBody>
      </p:sp>
      <p:sp>
        <p:nvSpPr>
          <p:cNvPr id="39" name="TextBox 14"/>
          <p:cNvSpPr txBox="1"/>
          <p:nvPr/>
        </p:nvSpPr>
        <p:spPr>
          <a:xfrm>
            <a:off x="3118641" y="4582558"/>
            <a:ext cx="839063" cy="39302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ko-KR" altLang="en-US" sz="20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윤고딕 240"/>
                <a:ea typeface="한컴 윤고딕 240"/>
                <a:cs typeface="맑은 고딕 Semilight"/>
              </a:rPr>
              <a:t>느낀점</a:t>
            </a:r>
            <a:endParaRPr lang="ko-KR" altLang="en-US" sz="20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한컴 윤고딕 240"/>
              <a:ea typeface="한컴 윤고딕 240"/>
              <a:cs typeface="맑은 고딕 Semilight"/>
            </a:endParaRPr>
          </a:p>
        </p:txBody>
      </p:sp>
      <p:sp>
        <p:nvSpPr>
          <p:cNvPr id="40" name="TextBox 13"/>
          <p:cNvSpPr txBox="1"/>
          <p:nvPr/>
        </p:nvSpPr>
        <p:spPr>
          <a:xfrm>
            <a:off x="1411360" y="5075727"/>
            <a:ext cx="2752629" cy="29094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팀원별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프로젝트 수행 후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느낀점</a:t>
            </a:r>
            <a:endParaRPr lang="ko-KR" altLang="en-US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41" name="TextBox 13"/>
          <p:cNvSpPr txBox="1"/>
          <p:nvPr/>
        </p:nvSpPr>
        <p:spPr>
          <a:xfrm>
            <a:off x="6451076" y="1304464"/>
            <a:ext cx="2749907" cy="28809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훈련생별로 주도적으로 참여한 부분</a:t>
            </a:r>
          </a:p>
        </p:txBody>
      </p:sp>
      <p:sp>
        <p:nvSpPr>
          <p:cNvPr id="42" name="TextBox 13"/>
          <p:cNvSpPr txBox="1"/>
          <p:nvPr/>
        </p:nvSpPr>
        <p:spPr>
          <a:xfrm>
            <a:off x="8134415" y="3494845"/>
            <a:ext cx="1377756" cy="28809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수행과정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WBS</a:t>
            </a:r>
          </a:p>
        </p:txBody>
      </p:sp>
      <p:sp>
        <p:nvSpPr>
          <p:cNvPr id="43" name="TextBox 13"/>
          <p:cNvSpPr txBox="1"/>
          <p:nvPr/>
        </p:nvSpPr>
        <p:spPr>
          <a:xfrm>
            <a:off x="6326270" y="5905510"/>
            <a:ext cx="3047986" cy="28793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프로젝트 결과물이 도출된 세부적 과정과 시연</a:t>
            </a:r>
          </a:p>
        </p:txBody>
      </p:sp>
      <p:cxnSp>
        <p:nvCxnSpPr>
          <p:cNvPr id="28" name="Straight Connector 7">
            <a:extLst>
              <a:ext uri="{FF2B5EF4-FFF2-40B4-BE49-F238E27FC236}">
                <a16:creationId xmlns:a16="http://schemas.microsoft.com/office/drawing/2014/main" id="{76F5C1B2-47B7-4DD9-B284-9B74D122D307}"/>
              </a:ext>
            </a:extLst>
          </p:cNvPr>
          <p:cNvCxnSpPr>
            <a:cxnSpLocks/>
          </p:cNvCxnSpPr>
          <p:nvPr/>
        </p:nvCxnSpPr>
        <p:spPr>
          <a:xfrm flipV="1">
            <a:off x="2108891" y="1998454"/>
            <a:ext cx="1833921" cy="1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7">
            <a:extLst>
              <a:ext uri="{FF2B5EF4-FFF2-40B4-BE49-F238E27FC236}">
                <a16:creationId xmlns:a16="http://schemas.microsoft.com/office/drawing/2014/main" id="{4C9EDDC6-0F16-4A75-BA2B-AC33F47C955C}"/>
              </a:ext>
            </a:extLst>
          </p:cNvPr>
          <p:cNvCxnSpPr>
            <a:cxnSpLocks/>
          </p:cNvCxnSpPr>
          <p:nvPr/>
        </p:nvCxnSpPr>
        <p:spPr>
          <a:xfrm flipV="1">
            <a:off x="6972535" y="1215017"/>
            <a:ext cx="1949523" cy="4188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7">
            <a:extLst>
              <a:ext uri="{FF2B5EF4-FFF2-40B4-BE49-F238E27FC236}">
                <a16:creationId xmlns:a16="http://schemas.microsoft.com/office/drawing/2014/main" id="{F358FB5F-004A-4679-BBAF-D619C2ACE55E}"/>
              </a:ext>
            </a:extLst>
          </p:cNvPr>
          <p:cNvCxnSpPr>
            <a:cxnSpLocks/>
          </p:cNvCxnSpPr>
          <p:nvPr/>
        </p:nvCxnSpPr>
        <p:spPr>
          <a:xfrm>
            <a:off x="8601143" y="3387878"/>
            <a:ext cx="2004638" cy="12790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7">
            <a:extLst>
              <a:ext uri="{FF2B5EF4-FFF2-40B4-BE49-F238E27FC236}">
                <a16:creationId xmlns:a16="http://schemas.microsoft.com/office/drawing/2014/main" id="{E7A9E80D-F42C-4B75-B85B-20749710B865}"/>
              </a:ext>
            </a:extLst>
          </p:cNvPr>
          <p:cNvCxnSpPr>
            <a:cxnSpLocks/>
          </p:cNvCxnSpPr>
          <p:nvPr/>
        </p:nvCxnSpPr>
        <p:spPr>
          <a:xfrm>
            <a:off x="2995210" y="4994135"/>
            <a:ext cx="938724" cy="0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7">
            <a:extLst>
              <a:ext uri="{FF2B5EF4-FFF2-40B4-BE49-F238E27FC236}">
                <a16:creationId xmlns:a16="http://schemas.microsoft.com/office/drawing/2014/main" id="{01F6241A-491C-4930-A62A-5EF8864EC7E4}"/>
              </a:ext>
            </a:extLst>
          </p:cNvPr>
          <p:cNvCxnSpPr>
            <a:cxnSpLocks/>
          </p:cNvCxnSpPr>
          <p:nvPr/>
        </p:nvCxnSpPr>
        <p:spPr>
          <a:xfrm>
            <a:off x="7255627" y="5781602"/>
            <a:ext cx="2153845" cy="0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A894F9-9EFD-49C7-B6F8-8BD887F8E859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889B2-E411-4A66-B0A2-5AFC684DC848}"/>
              </a:ext>
            </a:extLst>
          </p:cNvPr>
          <p:cNvSpPr/>
          <p:nvPr/>
        </p:nvSpPr>
        <p:spPr>
          <a:xfrm>
            <a:off x="301840" y="6201052"/>
            <a:ext cx="1367933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Raspberry Pi   </a:t>
            </a:r>
            <a:r>
              <a:rPr lang="en-US" altLang="ko-KR" sz="5000"/>
              <a:t>&amp;</a:t>
            </a:r>
            <a:r>
              <a:rPr lang="en-US" altLang="ko-KR"/>
              <a:t>  Arduino 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2573" y="1880158"/>
            <a:ext cx="4624170" cy="4624170"/>
          </a:xfrm>
          <a:prstGeom prst="rect">
            <a:avLst/>
          </a:prstGeom>
        </p:spPr>
      </p:pic>
      <p:pic>
        <p:nvPicPr>
          <p:cNvPr id="7" name="그림 6" descr="텍스트, 바닥, 실내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7300" y="1880158"/>
            <a:ext cx="4701836" cy="46241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0216" y="6209930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Arial Nova"/>
              </a:rPr>
              <a:t>HANDOL</a:t>
            </a:r>
            <a:endParaRPr lang="ko-KR" altLang="en-US" sz="1100">
              <a:solidFill>
                <a:schemeClr val="tx1"/>
              </a:solidFill>
              <a:latin typeface="Arial Nov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Sample</a:t>
            </a:r>
            <a:r>
              <a:rPr lang="ko-KR" altLang="en-US"/>
              <a:t> </a:t>
            </a:r>
            <a:r>
              <a:rPr lang="en-US" altLang="ko-KR"/>
              <a:t>of</a:t>
            </a:r>
            <a:r>
              <a:rPr lang="ko-KR" altLang="en-US"/>
              <a:t> </a:t>
            </a:r>
            <a:r>
              <a:rPr lang="en-US" altLang="ko-KR"/>
              <a:t>house (1)</a:t>
            </a:r>
            <a:endParaRPr lang="en-US" altLang="ko-K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  <p:pic>
        <p:nvPicPr>
          <p:cNvPr id="5" name="그림 4" descr="사람, 실내, 바닥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854" y="1802167"/>
            <a:ext cx="4435136" cy="4435136"/>
          </a:xfrm>
          <a:prstGeom prst="rect">
            <a:avLst/>
          </a:prstGeom>
        </p:spPr>
      </p:pic>
      <p:pic>
        <p:nvPicPr>
          <p:cNvPr id="7" name="그림 6" descr="텍스트, 실내, 책상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41275" y="1802167"/>
            <a:ext cx="5918777" cy="4435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Sample</a:t>
            </a:r>
            <a:r>
              <a:rPr lang="ko-KR" altLang="en-US"/>
              <a:t> </a:t>
            </a:r>
            <a:r>
              <a:rPr lang="en-US" altLang="ko-KR"/>
              <a:t>of</a:t>
            </a:r>
            <a:r>
              <a:rPr lang="ko-KR" altLang="en-US"/>
              <a:t> </a:t>
            </a:r>
            <a:r>
              <a:rPr lang="en-US" altLang="ko-KR"/>
              <a:t>house (2)</a:t>
            </a:r>
            <a:endParaRPr lang="en-US" altLang="ko-KR"/>
          </a:p>
        </p:txBody>
      </p:sp>
      <p:pic>
        <p:nvPicPr>
          <p:cNvPr id="15" name="그림 14" descr="테이블, 실내, 앉아있는, 컴퓨터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4450" r="1020" b="13140"/>
          <a:stretch>
            <a:fillRect/>
          </a:stretch>
        </p:blipFill>
        <p:spPr>
          <a:xfrm>
            <a:off x="3546504" y="2435338"/>
            <a:ext cx="4690617" cy="3431692"/>
          </a:xfrm>
          <a:prstGeom prst="rect">
            <a:avLst/>
          </a:prstGeom>
        </p:spPr>
      </p:pic>
      <p:pic>
        <p:nvPicPr>
          <p:cNvPr id="17" name="그림 16" descr="상자, 문구, 테이블, 앉아있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00476" y="1865738"/>
            <a:ext cx="4570892" cy="4570892"/>
          </a:xfrm>
          <a:prstGeom prst="rect">
            <a:avLst/>
          </a:prstGeom>
        </p:spPr>
      </p:pic>
      <p:pic>
        <p:nvPicPr>
          <p:cNvPr id="19" name="그림 18" descr="실내, 앉아있는, 테이블, 작은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6320" t="6960"/>
          <a:stretch>
            <a:fillRect/>
          </a:stretch>
        </p:blipFill>
        <p:spPr>
          <a:xfrm>
            <a:off x="7812470" y="1865738"/>
            <a:ext cx="4602225" cy="4570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house</a:t>
            </a:r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1841" y="6236353"/>
            <a:ext cx="1423386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Arial Nova"/>
              </a:rPr>
              <a:t>HANDOL</a:t>
            </a:r>
            <a:endParaRPr lang="ko-KR" altLang="en-US" sz="1100">
              <a:solidFill>
                <a:schemeClr val="tx1"/>
              </a:solidFill>
              <a:latin typeface="Arial Nov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9303" y="1633492"/>
            <a:ext cx="8010939" cy="50289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87" y="3959119"/>
            <a:ext cx="2647600" cy="2122580"/>
          </a:xfrm>
          <a:prstGeom prst="ellipse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269652" y="2276012"/>
            <a:ext cx="532632" cy="5399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21703" y="5292210"/>
            <a:ext cx="532632" cy="5399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953630" y="5234968"/>
            <a:ext cx="532632" cy="5399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401648" y="5020409"/>
            <a:ext cx="532632" cy="5399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934280" y="5442761"/>
            <a:ext cx="532632" cy="5399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582347" y="5464052"/>
            <a:ext cx="472520" cy="5399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756548" y="2158460"/>
            <a:ext cx="532632" cy="5399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652522" y="2833637"/>
            <a:ext cx="532632" cy="5399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9" name="직선 화살표 연결선 38"/>
          <p:cNvCxnSpPr>
            <a:stCxn id="11" idx="6"/>
          </p:cNvCxnSpPr>
          <p:nvPr/>
        </p:nvCxnSpPr>
        <p:spPr>
          <a:xfrm>
            <a:off x="2802987" y="5020409"/>
            <a:ext cx="80473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Smartphone design</a:t>
            </a:r>
            <a:endParaRPr 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5830" t="6610" r="8830" b="4030"/>
          <a:stretch>
            <a:fillRect/>
          </a:stretch>
        </p:blipFill>
        <p:spPr>
          <a:xfrm>
            <a:off x="394533" y="1540539"/>
            <a:ext cx="3821539" cy="496403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9000" t="6610" r="5650" b="4020"/>
          <a:stretch>
            <a:fillRect/>
          </a:stretch>
        </p:blipFill>
        <p:spPr>
          <a:xfrm>
            <a:off x="8011988" y="1563422"/>
            <a:ext cx="3804931" cy="49427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67A259-04A2-4A5F-867F-2517A014FA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15" y="1536933"/>
            <a:ext cx="3005970" cy="49673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2035648-4DC5-4048-9265-DEFAB88379C3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0C286B-D0D6-4BFF-AF00-E958A47A6BAC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Server</a:t>
            </a:r>
            <a:endParaRPr lang="en-US" altLang="ko-K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  <p:pic>
        <p:nvPicPr>
          <p:cNvPr id="8" name="그림 7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60122"/>
            <a:ext cx="11385854" cy="494850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Arial Nova"/>
              </a:rPr>
              <a:t>HANDOL</a:t>
            </a:r>
            <a:endParaRPr lang="ko-KR" altLang="en-US" sz="1100">
              <a:solidFill>
                <a:schemeClr val="tx1"/>
              </a:solidFill>
              <a:latin typeface="Arial Nova"/>
            </a:endParaRPr>
          </a:p>
        </p:txBody>
      </p:sp>
      <p:pic>
        <p:nvPicPr>
          <p:cNvPr id="9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9744" y="1660122"/>
            <a:ext cx="6672255" cy="494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Server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D877B3-D348-4611-9BDB-C5374591D951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0EEA26-B824-4C62-BB43-A023398D6DF2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3E31B0-0CFC-40ED-9A51-25C56559927B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578499-0762-484E-A976-2B305277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147" y="2078182"/>
            <a:ext cx="5890772" cy="40482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DE2FD7-D0C6-4F07-A621-0890CD1C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81" y="2078182"/>
            <a:ext cx="5260948" cy="404829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491E92-0B4E-4818-96DE-CC2204EE7830}"/>
              </a:ext>
            </a:extLst>
          </p:cNvPr>
          <p:cNvSpPr/>
          <p:nvPr/>
        </p:nvSpPr>
        <p:spPr>
          <a:xfrm>
            <a:off x="301841" y="6236353"/>
            <a:ext cx="1423386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83DE8-B7E9-4E9C-9594-57C1FE66F03B}"/>
              </a:ext>
            </a:extLst>
          </p:cNvPr>
          <p:cNvSpPr txBox="1"/>
          <p:nvPr/>
        </p:nvSpPr>
        <p:spPr>
          <a:xfrm>
            <a:off x="520752" y="1647808"/>
            <a:ext cx="2078321" cy="34156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스마트홈</a:t>
            </a:r>
            <a:r>
              <a:rPr lang="ko-KR" altLang="en-US" sz="14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계층도</a:t>
            </a:r>
            <a:endParaRPr lang="en-US" altLang="ko-KR" sz="11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C43A3F-C891-4D32-87EF-DABFD8079953}"/>
              </a:ext>
            </a:extLst>
          </p:cNvPr>
          <p:cNvSpPr txBox="1"/>
          <p:nvPr/>
        </p:nvSpPr>
        <p:spPr>
          <a:xfrm>
            <a:off x="6096000" y="1633491"/>
            <a:ext cx="2078321" cy="41428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 err="1"/>
              <a:t>runs</a:t>
            </a:r>
            <a:r>
              <a:rPr lang="en-US" altLang="ko-KR" sz="1800" dirty="0" err="1"/>
              <a:t>erver</a:t>
            </a:r>
            <a:endParaRPr lang="en-US" altLang="ko-KR" sz="14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50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Home control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475CC4-6BD7-411E-B369-22CB229F4653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037A9B-0A1A-4346-8319-1BE7AA1CD743}"/>
              </a:ext>
            </a:extLst>
          </p:cNvPr>
          <p:cNvSpPr/>
          <p:nvPr/>
        </p:nvSpPr>
        <p:spPr>
          <a:xfrm>
            <a:off x="95394" y="636972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4285E-4E3C-4B16-9A23-25A2788A9480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61363-4D9B-479C-B7D9-CB653C74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316" y="1633491"/>
            <a:ext cx="3034518" cy="4919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BC6F06-5C5F-4894-A7AB-41EEEE051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90" y="1633491"/>
            <a:ext cx="2767824" cy="49198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9ED894-291A-44B0-8CE4-0C6B44FE3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853" y="1633491"/>
            <a:ext cx="2767824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Face recognize  </a:t>
            </a:r>
            <a:r>
              <a:rPr lang="en-US" altLang="ko-KR" sz="5000" dirty="0"/>
              <a:t>&amp;</a:t>
            </a:r>
            <a:r>
              <a:rPr lang="en-US" altLang="ko-KR" dirty="0"/>
              <a:t>  notification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3A63B-154D-4E22-ADBB-08A3F4C93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1"/>
          <a:stretch/>
        </p:blipFill>
        <p:spPr>
          <a:xfrm>
            <a:off x="3147625" y="1854944"/>
            <a:ext cx="2948375" cy="455485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F3369AE-212F-483F-AB63-25BB62837D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8" r="312"/>
          <a:stretch/>
        </p:blipFill>
        <p:spPr>
          <a:xfrm>
            <a:off x="-8604" y="1854944"/>
            <a:ext cx="3159926" cy="49168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475CC4-6BD7-411E-B369-22CB229F4653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037A9B-0A1A-4346-8319-1BE7AA1CD743}"/>
              </a:ext>
            </a:extLst>
          </p:cNvPr>
          <p:cNvSpPr/>
          <p:nvPr/>
        </p:nvSpPr>
        <p:spPr>
          <a:xfrm>
            <a:off x="95394" y="636972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4285E-4E3C-4B16-9A23-25A2788A9480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E366B2-E666-4D28-82C8-9C245C6E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893" y="1835667"/>
            <a:ext cx="3159926" cy="4747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447CB2-8099-4DA3-B108-FD7F56ACE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229" y="1829109"/>
            <a:ext cx="2967663" cy="50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0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Message Service  </a:t>
            </a:r>
            <a:r>
              <a:rPr lang="en-US" altLang="ko-KR" sz="5000" dirty="0"/>
              <a:t>&amp;</a:t>
            </a:r>
            <a:r>
              <a:rPr lang="en-US" altLang="ko-KR" dirty="0"/>
              <a:t>  Call Service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475CC4-6BD7-411E-B369-22CB229F4653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037A9B-0A1A-4346-8319-1BE7AA1CD743}"/>
              </a:ext>
            </a:extLst>
          </p:cNvPr>
          <p:cNvSpPr/>
          <p:nvPr/>
        </p:nvSpPr>
        <p:spPr>
          <a:xfrm>
            <a:off x="95394" y="636972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4285E-4E3C-4B16-9A23-25A2788A9480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EDDC55-3CF3-455D-B190-6C9839C6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943037"/>
            <a:ext cx="3857625" cy="46841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0DFF2B-BEBE-4719-955F-79878F98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87" y="1943037"/>
            <a:ext cx="3857625" cy="4914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C0B4DB-04EA-4B1E-A2AE-8878A4FF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812" y="1943037"/>
            <a:ext cx="3857625" cy="49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8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83059" y="-438134"/>
            <a:ext cx="2124076" cy="1086451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1</a:t>
            </a:r>
          </a:p>
        </p:txBody>
      </p:sp>
      <p:sp>
        <p:nvSpPr>
          <p:cNvPr id="26" name="TextBox 10"/>
          <p:cNvSpPr txBox="1"/>
          <p:nvPr/>
        </p:nvSpPr>
        <p:spPr>
          <a:xfrm>
            <a:off x="4344906" y="3173545"/>
            <a:ext cx="3502188" cy="51090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“</a:t>
            </a:r>
            <a:r>
              <a:rPr lang="ko-KR" altLang="en-US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프로젝트 배경 </a:t>
            </a:r>
            <a:r>
              <a:rPr lang="en-US" altLang="ko-KR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6FBCA-44D1-427B-A523-6604E62381B6}"/>
              </a:ext>
            </a:extLst>
          </p:cNvPr>
          <p:cNvSpPr txBox="1"/>
          <p:nvPr/>
        </p:nvSpPr>
        <p:spPr>
          <a:xfrm>
            <a:off x="2935459" y="-285734"/>
            <a:ext cx="2124076" cy="1086451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6956A0-D445-4924-B4A6-A6ABFC13C585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9F5290-5F0E-4E06-8316-41058CE4A8EE}"/>
              </a:ext>
            </a:extLst>
          </p:cNvPr>
          <p:cNvSpPr/>
          <p:nvPr/>
        </p:nvSpPr>
        <p:spPr>
          <a:xfrm>
            <a:off x="301841" y="6369728"/>
            <a:ext cx="117948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DF6A25-6610-46E6-A874-216868E1BFC8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4068095" y="-106532"/>
            <a:ext cx="7117769" cy="6964532"/>
          </a:xfrm>
          <a:prstGeom prst="line">
            <a:avLst/>
          </a:prstGeom>
          <a:ln w="25400">
            <a:solidFill>
              <a:srgbClr val="4467F9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84973" y="3316611"/>
            <a:ext cx="2500685" cy="5355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600" spc="300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하겠습니다</a:t>
            </a:r>
            <a:endParaRPr lang="en-US" sz="3600" spc="300" dirty="0">
              <a:solidFill>
                <a:schemeClr val="tx2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49C431-24E2-4251-803F-585700664DB6}"/>
              </a:ext>
            </a:extLst>
          </p:cNvPr>
          <p:cNvSpPr txBox="1"/>
          <p:nvPr/>
        </p:nvSpPr>
        <p:spPr>
          <a:xfrm>
            <a:off x="1882384" y="2030970"/>
            <a:ext cx="2356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200" b="1" dirty="0">
                <a:solidFill>
                  <a:srgbClr val="4467F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 연 </a:t>
            </a: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8F830B0-002E-4AD5-BE0C-74E323E86BFA}"/>
              </a:ext>
            </a:extLst>
          </p:cNvPr>
          <p:cNvSpPr/>
          <p:nvPr/>
        </p:nvSpPr>
        <p:spPr>
          <a:xfrm>
            <a:off x="338828" y="-702364"/>
            <a:ext cx="7801063" cy="7560364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E137D376-127A-4C33-8E15-F6562B339BE8}"/>
              </a:ext>
            </a:extLst>
          </p:cNvPr>
          <p:cNvSpPr/>
          <p:nvPr/>
        </p:nvSpPr>
        <p:spPr>
          <a:xfrm>
            <a:off x="588515" y="655716"/>
            <a:ext cx="3650845" cy="3652890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067494-2F92-4798-930E-CA0EE7D6C7FA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382376-61A8-474A-830D-DBCBC8709E31}"/>
              </a:ext>
            </a:extLst>
          </p:cNvPr>
          <p:cNvSpPr/>
          <p:nvPr/>
        </p:nvSpPr>
        <p:spPr>
          <a:xfrm>
            <a:off x="301840" y="6369728"/>
            <a:ext cx="1287263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961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</a:t>
            </a:r>
            <a:r>
              <a:rPr lang="ko-KR" altLang="en-US" dirty="0"/>
              <a:t>애로 사항</a:t>
            </a:r>
            <a:endParaRPr lang="en-US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951E65B7-2FE2-44AE-935A-0C26F8DA6C08}"/>
              </a:ext>
            </a:extLst>
          </p:cNvPr>
          <p:cNvCxnSpPr>
            <a:cxnSpLocks/>
          </p:cNvCxnSpPr>
          <p:nvPr/>
        </p:nvCxnSpPr>
        <p:spPr>
          <a:xfrm flipV="1">
            <a:off x="942972" y="1852078"/>
            <a:ext cx="761745" cy="78635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FB146782-5B2C-456B-8FC7-99463DD4819F}"/>
              </a:ext>
            </a:extLst>
          </p:cNvPr>
          <p:cNvCxnSpPr>
            <a:cxnSpLocks/>
          </p:cNvCxnSpPr>
          <p:nvPr/>
        </p:nvCxnSpPr>
        <p:spPr>
          <a:xfrm flipV="1">
            <a:off x="942972" y="2351447"/>
            <a:ext cx="286985" cy="2869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FEF2B93F-F453-4A78-AE21-BF71CFB631A0}"/>
              </a:ext>
            </a:extLst>
          </p:cNvPr>
          <p:cNvCxnSpPr>
            <a:cxnSpLocks/>
          </p:cNvCxnSpPr>
          <p:nvPr/>
        </p:nvCxnSpPr>
        <p:spPr>
          <a:xfrm flipV="1">
            <a:off x="3391155" y="4152742"/>
            <a:ext cx="649795" cy="67442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AE9534F6-6768-4089-8AE1-0143AAE25E6D}"/>
              </a:ext>
            </a:extLst>
          </p:cNvPr>
          <p:cNvCxnSpPr>
            <a:cxnSpLocks/>
          </p:cNvCxnSpPr>
          <p:nvPr/>
        </p:nvCxnSpPr>
        <p:spPr>
          <a:xfrm flipV="1">
            <a:off x="3391155" y="4540726"/>
            <a:ext cx="286437" cy="2864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EE76AC-B62F-4AE3-8352-DB891A4D7812}"/>
              </a:ext>
            </a:extLst>
          </p:cNvPr>
          <p:cNvSpPr txBox="1"/>
          <p:nvPr/>
        </p:nvSpPr>
        <p:spPr>
          <a:xfrm>
            <a:off x="1229958" y="2460914"/>
            <a:ext cx="137758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아두이노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E75D6-081D-44BF-B46D-5C557064448F}"/>
              </a:ext>
            </a:extLst>
          </p:cNvPr>
          <p:cNvSpPr txBox="1"/>
          <p:nvPr/>
        </p:nvSpPr>
        <p:spPr>
          <a:xfrm>
            <a:off x="3677592" y="4650742"/>
            <a:ext cx="217769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라즈베리파이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 (</a:t>
            </a: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서버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5F7A0-50EA-496D-A400-9B93EE02CEE8}"/>
              </a:ext>
            </a:extLst>
          </p:cNvPr>
          <p:cNvSpPr txBox="1"/>
          <p:nvPr/>
        </p:nvSpPr>
        <p:spPr>
          <a:xfrm>
            <a:off x="3534373" y="5215150"/>
            <a:ext cx="2979029" cy="139063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얼굴 인식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라이블러리의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용량 차지로 어려움을 겪고 있음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시간적 부족으로 음성인식이 가능할 지 모르겠음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8AC65-9A0F-498F-ACC5-68ABEBA71F63}"/>
              </a:ext>
            </a:extLst>
          </p:cNvPr>
          <p:cNvSpPr txBox="1"/>
          <p:nvPr/>
        </p:nvSpPr>
        <p:spPr>
          <a:xfrm>
            <a:off x="776424" y="3044004"/>
            <a:ext cx="2765766" cy="155068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Json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으로 변환 시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용량 부족으로 전송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수신의 어려움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-&gt;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우노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사용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en-US" altLang="ko-KR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의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receive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를 놓침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전력 공급 문제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42" name="Straight Connector 9">
            <a:extLst>
              <a:ext uri="{FF2B5EF4-FFF2-40B4-BE49-F238E27FC236}">
                <a16:creationId xmlns:a16="http://schemas.microsoft.com/office/drawing/2014/main" id="{F2AA06D1-629D-40D8-B743-37462077FF5D}"/>
              </a:ext>
            </a:extLst>
          </p:cNvPr>
          <p:cNvCxnSpPr>
            <a:cxnSpLocks/>
          </p:cNvCxnSpPr>
          <p:nvPr/>
        </p:nvCxnSpPr>
        <p:spPr>
          <a:xfrm flipV="1">
            <a:off x="6289429" y="1852078"/>
            <a:ext cx="761745" cy="78635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0">
            <a:extLst>
              <a:ext uri="{FF2B5EF4-FFF2-40B4-BE49-F238E27FC236}">
                <a16:creationId xmlns:a16="http://schemas.microsoft.com/office/drawing/2014/main" id="{00EA0B9B-6025-47BA-9A1E-4162A1E0BA32}"/>
              </a:ext>
            </a:extLst>
          </p:cNvPr>
          <p:cNvCxnSpPr>
            <a:cxnSpLocks/>
          </p:cNvCxnSpPr>
          <p:nvPr/>
        </p:nvCxnSpPr>
        <p:spPr>
          <a:xfrm flipV="1">
            <a:off x="6289429" y="2351447"/>
            <a:ext cx="286985" cy="2869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3">
            <a:extLst>
              <a:ext uri="{FF2B5EF4-FFF2-40B4-BE49-F238E27FC236}">
                <a16:creationId xmlns:a16="http://schemas.microsoft.com/office/drawing/2014/main" id="{CC81894B-C102-491B-A4B8-CADEC356A052}"/>
              </a:ext>
            </a:extLst>
          </p:cNvPr>
          <p:cNvCxnSpPr>
            <a:cxnSpLocks/>
          </p:cNvCxnSpPr>
          <p:nvPr/>
        </p:nvCxnSpPr>
        <p:spPr>
          <a:xfrm flipV="1">
            <a:off x="9130838" y="4152742"/>
            <a:ext cx="649795" cy="67442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4">
            <a:extLst>
              <a:ext uri="{FF2B5EF4-FFF2-40B4-BE49-F238E27FC236}">
                <a16:creationId xmlns:a16="http://schemas.microsoft.com/office/drawing/2014/main" id="{AACC18BD-5DAD-409B-94CA-2078777564A1}"/>
              </a:ext>
            </a:extLst>
          </p:cNvPr>
          <p:cNvCxnSpPr>
            <a:cxnSpLocks/>
          </p:cNvCxnSpPr>
          <p:nvPr/>
        </p:nvCxnSpPr>
        <p:spPr>
          <a:xfrm flipV="1">
            <a:off x="9130838" y="4540726"/>
            <a:ext cx="286437" cy="2864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ECC3634-9E06-41E6-A29D-BEDED99BD1FA}"/>
              </a:ext>
            </a:extLst>
          </p:cNvPr>
          <p:cNvSpPr txBox="1"/>
          <p:nvPr/>
        </p:nvSpPr>
        <p:spPr>
          <a:xfrm>
            <a:off x="6576415" y="2460914"/>
            <a:ext cx="137758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안드로이드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DC0D2A-733E-4B8D-8438-5182C39435CD}"/>
              </a:ext>
            </a:extLst>
          </p:cNvPr>
          <p:cNvSpPr txBox="1"/>
          <p:nvPr/>
        </p:nvSpPr>
        <p:spPr>
          <a:xfrm>
            <a:off x="9417275" y="4650742"/>
            <a:ext cx="1668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모형 제작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D93668-E23E-4798-822C-22AE3307DE3B}"/>
              </a:ext>
            </a:extLst>
          </p:cNvPr>
          <p:cNvSpPr txBox="1"/>
          <p:nvPr/>
        </p:nvSpPr>
        <p:spPr>
          <a:xfrm>
            <a:off x="8720741" y="5243846"/>
            <a:ext cx="2687213" cy="6304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전체적인 구상을 모형으로 제작하기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-&gt;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전체적인 틀을 잡고 계속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수정중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02C42A-37D8-47FD-BE7F-E41E4DE57B79}"/>
              </a:ext>
            </a:extLst>
          </p:cNvPr>
          <p:cNvSpPr txBox="1"/>
          <p:nvPr/>
        </p:nvSpPr>
        <p:spPr>
          <a:xfrm>
            <a:off x="6105789" y="3162214"/>
            <a:ext cx="3097799" cy="99052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안드로이드 버전에 따른 예외처리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시중의 자바 코드 예제를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코틀린으로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바꾸기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D7B5A26-0A31-49D5-B9E2-14CE5B99D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7495" y="2942141"/>
            <a:ext cx="1018883" cy="101888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BBBEE15-C199-4F29-8695-1CC7D1834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75338" y="4527632"/>
            <a:ext cx="858758" cy="85875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88AE38D-A0DD-43BA-9B3B-C69B80F68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55767" y="4184402"/>
            <a:ext cx="1018883" cy="101888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186A275-7566-470F-BD43-BD08D58ED6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9548790" y="2928147"/>
            <a:ext cx="898122" cy="898122"/>
          </a:xfrm>
          <a:prstGeom prst="rect">
            <a:avLst/>
          </a:prstGeom>
        </p:spPr>
      </p:pic>
      <p:sp>
        <p:nvSpPr>
          <p:cNvPr id="59" name="Oval 4">
            <a:extLst>
              <a:ext uri="{FF2B5EF4-FFF2-40B4-BE49-F238E27FC236}">
                <a16:creationId xmlns:a16="http://schemas.microsoft.com/office/drawing/2014/main" id="{357D113E-ACD8-4433-8A88-1F0AAE1C073E}"/>
              </a:ext>
            </a:extLst>
          </p:cNvPr>
          <p:cNvSpPr/>
          <p:nvPr/>
        </p:nvSpPr>
        <p:spPr>
          <a:xfrm>
            <a:off x="1137287" y="1819638"/>
            <a:ext cx="1175880" cy="118404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61" name="Oval 4">
            <a:extLst>
              <a:ext uri="{FF2B5EF4-FFF2-40B4-BE49-F238E27FC236}">
                <a16:creationId xmlns:a16="http://schemas.microsoft.com/office/drawing/2014/main" id="{F3AD68DF-747C-4AC1-8232-9EEF9536BB94}"/>
              </a:ext>
            </a:extLst>
          </p:cNvPr>
          <p:cNvSpPr/>
          <p:nvPr/>
        </p:nvSpPr>
        <p:spPr>
          <a:xfrm>
            <a:off x="3314234" y="4058718"/>
            <a:ext cx="1175880" cy="118404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63" name="Oval 4">
            <a:extLst>
              <a:ext uri="{FF2B5EF4-FFF2-40B4-BE49-F238E27FC236}">
                <a16:creationId xmlns:a16="http://schemas.microsoft.com/office/drawing/2014/main" id="{40E49C9F-3BC1-432A-895C-FEFDF890C0FC}"/>
              </a:ext>
            </a:extLst>
          </p:cNvPr>
          <p:cNvSpPr/>
          <p:nvPr/>
        </p:nvSpPr>
        <p:spPr>
          <a:xfrm>
            <a:off x="6400402" y="1641221"/>
            <a:ext cx="1490235" cy="1467765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65" name="Oval 4">
            <a:extLst>
              <a:ext uri="{FF2B5EF4-FFF2-40B4-BE49-F238E27FC236}">
                <a16:creationId xmlns:a16="http://schemas.microsoft.com/office/drawing/2014/main" id="{E6813A21-145B-4939-9187-D6D9E65B19F9}"/>
              </a:ext>
            </a:extLst>
          </p:cNvPr>
          <p:cNvSpPr/>
          <p:nvPr/>
        </p:nvSpPr>
        <p:spPr>
          <a:xfrm>
            <a:off x="8888468" y="3961024"/>
            <a:ext cx="1175880" cy="118404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6EF6A1-E11E-4AEC-86AC-0C9913633D1D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38031B-5ED7-4F56-A667-5F578717EA39}"/>
              </a:ext>
            </a:extLst>
          </p:cNvPr>
          <p:cNvSpPr/>
          <p:nvPr/>
        </p:nvSpPr>
        <p:spPr>
          <a:xfrm>
            <a:off x="68062" y="6207772"/>
            <a:ext cx="1485530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1507CB-0A36-4C9F-8E68-7679A304885B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2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향후 계획</a:t>
            </a:r>
            <a:endParaRPr lang="en-US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5CF15385-F174-4FBB-8DD6-72B7024AA4E0}"/>
              </a:ext>
            </a:extLst>
          </p:cNvPr>
          <p:cNvCxnSpPr>
            <a:cxnSpLocks/>
          </p:cNvCxnSpPr>
          <p:nvPr/>
        </p:nvCxnSpPr>
        <p:spPr>
          <a:xfrm flipV="1">
            <a:off x="942972" y="1732484"/>
            <a:ext cx="761745" cy="78635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6F3D0E7D-4C72-4108-9685-CF5C5491CAFE}"/>
              </a:ext>
            </a:extLst>
          </p:cNvPr>
          <p:cNvCxnSpPr>
            <a:cxnSpLocks/>
          </p:cNvCxnSpPr>
          <p:nvPr/>
        </p:nvCxnSpPr>
        <p:spPr>
          <a:xfrm flipV="1">
            <a:off x="942972" y="2231853"/>
            <a:ext cx="286985" cy="2869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8123F300-CA42-4970-973A-5F176AE22EA2}"/>
              </a:ext>
            </a:extLst>
          </p:cNvPr>
          <p:cNvCxnSpPr>
            <a:cxnSpLocks/>
          </p:cNvCxnSpPr>
          <p:nvPr/>
        </p:nvCxnSpPr>
        <p:spPr>
          <a:xfrm flipV="1">
            <a:off x="3391155" y="4033148"/>
            <a:ext cx="649795" cy="67442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A5A66EB9-2F41-4816-A6C5-B58FA4076B12}"/>
              </a:ext>
            </a:extLst>
          </p:cNvPr>
          <p:cNvCxnSpPr>
            <a:cxnSpLocks/>
          </p:cNvCxnSpPr>
          <p:nvPr/>
        </p:nvCxnSpPr>
        <p:spPr>
          <a:xfrm flipV="1">
            <a:off x="3391155" y="4421132"/>
            <a:ext cx="286437" cy="2864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B5C7DA-63EF-4B22-B7AE-F738B23E365F}"/>
              </a:ext>
            </a:extLst>
          </p:cNvPr>
          <p:cNvSpPr txBox="1"/>
          <p:nvPr/>
        </p:nvSpPr>
        <p:spPr>
          <a:xfrm>
            <a:off x="1229958" y="2341320"/>
            <a:ext cx="137758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아두이노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759BF-F4D4-4F5E-A1C7-93E694721DB8}"/>
              </a:ext>
            </a:extLst>
          </p:cNvPr>
          <p:cNvSpPr txBox="1"/>
          <p:nvPr/>
        </p:nvSpPr>
        <p:spPr>
          <a:xfrm>
            <a:off x="3677592" y="4531148"/>
            <a:ext cx="217769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라즈베리파이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 (</a:t>
            </a: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서버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0CA41-1C06-43E5-ACA3-21F6FCB2C7A0}"/>
              </a:ext>
            </a:extLst>
          </p:cNvPr>
          <p:cNvSpPr txBox="1"/>
          <p:nvPr/>
        </p:nvSpPr>
        <p:spPr>
          <a:xfrm>
            <a:off x="3677592" y="4970379"/>
            <a:ext cx="2883092" cy="6304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음성 인식 기능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175F9-237E-467C-962F-7F08172BD5C3}"/>
              </a:ext>
            </a:extLst>
          </p:cNvPr>
          <p:cNvSpPr txBox="1"/>
          <p:nvPr/>
        </p:nvSpPr>
        <p:spPr>
          <a:xfrm>
            <a:off x="591716" y="2876251"/>
            <a:ext cx="3262207" cy="123059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Receive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놓치는 문제 해결책 계속해서 강구하기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130000"/>
              </a:lnSpc>
              <a:buAutoNum type="arabicPeriod"/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130000"/>
              </a:lnSpc>
              <a:buAutoNum type="arabicPeriod"/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130000"/>
              </a:lnSpc>
              <a:buAutoNum type="arabicPeriod"/>
              <a:defRPr/>
            </a:pP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EA5694F6-DA58-4415-ADFE-7B74392A0317}"/>
              </a:ext>
            </a:extLst>
          </p:cNvPr>
          <p:cNvCxnSpPr>
            <a:cxnSpLocks/>
          </p:cNvCxnSpPr>
          <p:nvPr/>
        </p:nvCxnSpPr>
        <p:spPr>
          <a:xfrm flipV="1">
            <a:off x="6289429" y="1732484"/>
            <a:ext cx="761745" cy="78635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0">
            <a:extLst>
              <a:ext uri="{FF2B5EF4-FFF2-40B4-BE49-F238E27FC236}">
                <a16:creationId xmlns:a16="http://schemas.microsoft.com/office/drawing/2014/main" id="{56538728-707F-4DB0-9359-51272D95B083}"/>
              </a:ext>
            </a:extLst>
          </p:cNvPr>
          <p:cNvCxnSpPr>
            <a:cxnSpLocks/>
          </p:cNvCxnSpPr>
          <p:nvPr/>
        </p:nvCxnSpPr>
        <p:spPr>
          <a:xfrm flipV="1">
            <a:off x="6289429" y="2231853"/>
            <a:ext cx="286985" cy="2869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5500C1-FBAA-494D-BD94-770C9AACA632}"/>
              </a:ext>
            </a:extLst>
          </p:cNvPr>
          <p:cNvCxnSpPr>
            <a:cxnSpLocks/>
          </p:cNvCxnSpPr>
          <p:nvPr/>
        </p:nvCxnSpPr>
        <p:spPr>
          <a:xfrm flipV="1">
            <a:off x="9130838" y="4033148"/>
            <a:ext cx="649795" cy="674426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1E0E4E-0605-4260-86C5-4CB77488F388}"/>
              </a:ext>
            </a:extLst>
          </p:cNvPr>
          <p:cNvCxnSpPr>
            <a:cxnSpLocks/>
          </p:cNvCxnSpPr>
          <p:nvPr/>
        </p:nvCxnSpPr>
        <p:spPr>
          <a:xfrm flipV="1">
            <a:off x="9130838" y="4421132"/>
            <a:ext cx="286437" cy="2864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878F8E-26CE-4328-ABE4-E4450ADE8561}"/>
              </a:ext>
            </a:extLst>
          </p:cNvPr>
          <p:cNvSpPr txBox="1"/>
          <p:nvPr/>
        </p:nvSpPr>
        <p:spPr>
          <a:xfrm>
            <a:off x="6576415" y="2341320"/>
            <a:ext cx="137758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안드로이드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909BD6-4419-47FD-808B-FF2C64F3594E}"/>
              </a:ext>
            </a:extLst>
          </p:cNvPr>
          <p:cNvSpPr txBox="1"/>
          <p:nvPr/>
        </p:nvSpPr>
        <p:spPr>
          <a:xfrm>
            <a:off x="9417275" y="4531148"/>
            <a:ext cx="1668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모형 제작</a:t>
            </a:r>
            <a:endParaRPr lang="en-US" altLang="ko-KR" sz="1700" b="1" dirty="0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0A27D-E2FB-4106-AC7B-5F6CEA857789}"/>
              </a:ext>
            </a:extLst>
          </p:cNvPr>
          <p:cNvSpPr txBox="1"/>
          <p:nvPr/>
        </p:nvSpPr>
        <p:spPr>
          <a:xfrm>
            <a:off x="9102099" y="5094190"/>
            <a:ext cx="2687213" cy="77284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도색 작업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덧칠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가구 제작 디테일 마무리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연결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A63069-ADDE-4D17-A47F-3DA5E8D70562}"/>
              </a:ext>
            </a:extLst>
          </p:cNvPr>
          <p:cNvSpPr txBox="1"/>
          <p:nvPr/>
        </p:nvSpPr>
        <p:spPr>
          <a:xfrm>
            <a:off x="6289429" y="2963053"/>
            <a:ext cx="2687213" cy="149303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1.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전체적인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UI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수정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2. </a:t>
            </a:r>
            <a:r>
              <a:rPr lang="en-US" altLang="ko-KR" sz="1000" dirty="0" err="1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수신에 따른 작동 연결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스크린 샷 소켓 수신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4.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시간상 여유가 된다면 날씨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API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적용 </a:t>
            </a:r>
            <a:endParaRPr lang="en-US" altLang="ko-KR" sz="1000" dirty="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B0F29B-D58B-4B9B-8671-60B8C8DBF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51797" y="2934965"/>
            <a:ext cx="947823" cy="9478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437F08-1CB4-45D9-9918-694F90DAC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45025" y="3547840"/>
            <a:ext cx="858758" cy="8587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CA6ADB4-34CD-4388-9D63-08E3E8B1C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55767" y="4581925"/>
            <a:ext cx="1018883" cy="10188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DEDBD6-BBB1-4AB5-9AF4-FC4D48043C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flipH="1">
            <a:off x="9615287" y="2934965"/>
            <a:ext cx="898122" cy="8981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420228-276A-475E-8A8F-02C44A3A0ED4}"/>
              </a:ext>
            </a:extLst>
          </p:cNvPr>
          <p:cNvSpPr txBox="1"/>
          <p:nvPr/>
        </p:nvSpPr>
        <p:spPr>
          <a:xfrm>
            <a:off x="2248611" y="5987424"/>
            <a:ext cx="7694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&lt;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  </a:t>
            </a: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전체적인 연동에 따른 오류 해결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, </a:t>
            </a: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고도화</a:t>
            </a:r>
            <a:r>
              <a:rPr lang="en-US" altLang="ko-KR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, </a:t>
            </a:r>
            <a:r>
              <a:rPr lang="ko-KR" altLang="en-US" sz="1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집 밖에서의 제어  </a:t>
            </a:r>
            <a:r>
              <a:rPr lang="en-US" altLang="ko-KR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&gt;</a:t>
            </a:r>
          </a:p>
        </p:txBody>
      </p:sp>
      <p:sp>
        <p:nvSpPr>
          <p:cNvPr id="27" name="Oval 4">
            <a:extLst>
              <a:ext uri="{FF2B5EF4-FFF2-40B4-BE49-F238E27FC236}">
                <a16:creationId xmlns:a16="http://schemas.microsoft.com/office/drawing/2014/main" id="{89A34CDE-D2ED-421F-B654-308ABEF5FC24}"/>
              </a:ext>
            </a:extLst>
          </p:cNvPr>
          <p:cNvSpPr/>
          <p:nvPr/>
        </p:nvSpPr>
        <p:spPr>
          <a:xfrm>
            <a:off x="1086464" y="1692204"/>
            <a:ext cx="1175880" cy="118404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FD7A578C-B06A-4BCE-99C1-5D7ADCB69FD4}"/>
              </a:ext>
            </a:extLst>
          </p:cNvPr>
          <p:cNvSpPr/>
          <p:nvPr/>
        </p:nvSpPr>
        <p:spPr>
          <a:xfrm>
            <a:off x="2984738" y="3474187"/>
            <a:ext cx="1604941" cy="154353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5F8551F5-CD07-436C-9A1B-1CF9C8B51F2C}"/>
              </a:ext>
            </a:extLst>
          </p:cNvPr>
          <p:cNvSpPr/>
          <p:nvPr/>
        </p:nvSpPr>
        <p:spPr>
          <a:xfrm>
            <a:off x="6400918" y="1458206"/>
            <a:ext cx="1604941" cy="1543537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33" name="Oval 4">
            <a:extLst>
              <a:ext uri="{FF2B5EF4-FFF2-40B4-BE49-F238E27FC236}">
                <a16:creationId xmlns:a16="http://schemas.microsoft.com/office/drawing/2014/main" id="{AE97FA5F-37BA-40B9-B2AE-365AD3398848}"/>
              </a:ext>
            </a:extLst>
          </p:cNvPr>
          <p:cNvSpPr/>
          <p:nvPr/>
        </p:nvSpPr>
        <p:spPr>
          <a:xfrm>
            <a:off x="9415502" y="3983851"/>
            <a:ext cx="1145221" cy="1132365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FABA4A-2926-41A5-8BD1-186266F4273C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262014-BE4E-472C-88BE-3A74C55409C7}"/>
              </a:ext>
            </a:extLst>
          </p:cNvPr>
          <p:cNvSpPr/>
          <p:nvPr/>
        </p:nvSpPr>
        <p:spPr>
          <a:xfrm>
            <a:off x="223881" y="6155866"/>
            <a:ext cx="1338589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565487-3EED-42BA-B0ED-E7C5897A7D13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2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358811" y="-1593070"/>
            <a:ext cx="2828926" cy="1086451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5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4982936" y="3174107"/>
            <a:ext cx="4019259" cy="5171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한컴산뜻돋움"/>
                <a:ea typeface="한컴산뜻돋움"/>
                <a:cs typeface="Playfair Display"/>
              </a:rPr>
              <a:t>“</a:t>
            </a:r>
            <a:r>
              <a:rPr lang="ko-KR" altLang="en-US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한컴산뜻돋움"/>
                <a:ea typeface="한컴산뜻돋움"/>
                <a:cs typeface="Playfair Display"/>
              </a:rPr>
              <a:t>  </a:t>
            </a:r>
            <a:r>
              <a:rPr lang="ko-KR" altLang="en-US" sz="34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한컴산뜻돋움"/>
                <a:ea typeface="한컴산뜻돋움"/>
                <a:cs typeface="Playfair Display"/>
              </a:rPr>
              <a:t>느낀점</a:t>
            </a:r>
            <a:r>
              <a:rPr lang="ko-KR" altLang="en-US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한컴산뜻돋움"/>
                <a:ea typeface="한컴산뜻돋움"/>
                <a:cs typeface="Playfair Display"/>
              </a:rPr>
              <a:t> </a:t>
            </a:r>
            <a:r>
              <a:rPr lang="en-US" altLang="ko-KR" sz="3400" dirty="0">
                <a:solidFill>
                  <a:schemeClr val="tx2">
                    <a:lumMod val="85000"/>
                    <a:lumOff val="15000"/>
                  </a:schemeClr>
                </a:solidFill>
                <a:latin typeface="한컴산뜻돋움"/>
                <a:ea typeface="한컴산뜻돋움"/>
                <a:cs typeface="Playfair Display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B2A485-5503-4818-84F4-245128FCBA4E}"/>
              </a:ext>
            </a:extLst>
          </p:cNvPr>
          <p:cNvSpPr txBox="1"/>
          <p:nvPr/>
        </p:nvSpPr>
        <p:spPr>
          <a:xfrm>
            <a:off x="9511211" y="-1440670"/>
            <a:ext cx="2828926" cy="1086451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altLang="ko-KR" sz="70000" b="1" dirty="0">
                <a:solidFill>
                  <a:schemeClr val="accent1">
                    <a:alpha val="30000"/>
                  </a:schemeClr>
                </a:solidFill>
                <a:latin typeface="Open Sans"/>
                <a:ea typeface="Open Sans"/>
                <a:cs typeface="Open Sans"/>
              </a:rPr>
              <a:t>5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4D99B2-BB72-4265-B863-A9ABE8B11B21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8CD614-F14F-4644-81A4-8A44661DAF7B}"/>
              </a:ext>
            </a:extLst>
          </p:cNvPr>
          <p:cNvSpPr/>
          <p:nvPr/>
        </p:nvSpPr>
        <p:spPr>
          <a:xfrm>
            <a:off x="301841" y="6279768"/>
            <a:ext cx="1307503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27" y="1035784"/>
            <a:ext cx="8741546" cy="642521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What we learn from project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1237105" y="3880665"/>
            <a:ext cx="1181100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ko-KR" altLang="en-US" sz="1600" b="1">
                <a:latin typeface="한컴산뜻돋움"/>
                <a:ea typeface="한컴산뜻돋움"/>
                <a:cs typeface="Open Sans"/>
              </a:rPr>
              <a:t>김세훈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31533" y="2430956"/>
            <a:ext cx="1214915" cy="1209859"/>
            <a:chOff x="4135669" y="2782263"/>
            <a:chExt cx="1298882" cy="1293474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4135669" y="2782263"/>
              <a:ext cx="1293473" cy="1293474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4141077" y="2782263"/>
              <a:ext cx="1293474" cy="12934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21364" y="3880666"/>
            <a:ext cx="1038224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accent1"/>
                </a:solidFill>
                <a:latin typeface="한컴산뜻돋움"/>
                <a:ea typeface="한컴산뜻돋움"/>
                <a:cs typeface="Open Sans"/>
              </a:rPr>
              <a:t>양희건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66292" y="4299946"/>
            <a:ext cx="2154940" cy="167984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아직 첫번째 테스트지만 생각대로 되지않는 것들이 참 많았다. 서로에게 원하는 것을 요구하고 그에 따른 행동이 반영되는게 빠를수록 좋다고 느꼈다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 간단한 작업정도는 할 수 있지만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</a:rPr>
              <a:t>나로써는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 아직 미숙한점이 많아 의지를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</a:rPr>
              <a:t>하게되면서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 좀 더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</a:rPr>
              <a:t>공부해야겠다고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 생각했다.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936305" y="2430957"/>
            <a:ext cx="1214915" cy="1209859"/>
            <a:chOff x="4135669" y="2782263"/>
            <a:chExt cx="1298882" cy="1293474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4135669" y="2782263"/>
              <a:ext cx="1293473" cy="129347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4141077" y="2782263"/>
              <a:ext cx="1293474" cy="129347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029450" y="3880665"/>
            <a:ext cx="571500" cy="338554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ko-KR" altLang="en-US" sz="1600" b="1">
                <a:latin typeface="한컴산뜻돋움"/>
                <a:ea typeface="한컴산뜻돋움"/>
                <a:cs typeface="Open Sans"/>
              </a:rPr>
              <a:t>원종아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5667" y="4299945"/>
            <a:ext cx="2164908" cy="127980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어려웠던 안드로이드를 다시금 접하며 친해질 수 있었던 시간이었고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다른 역할을 맡은 팀원들과 같이 문제를 해결하며 통합해 프로젝트를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</a:rPr>
              <a:t>해나가면서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 다시 공부할 수 있는 기회였다고 생각한다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15679" y="2430956"/>
            <a:ext cx="1214915" cy="1209859"/>
            <a:chOff x="4135669" y="2782263"/>
            <a:chExt cx="1298882" cy="1293474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4135669" y="2782263"/>
              <a:ext cx="1293473" cy="1293474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141077" y="2782263"/>
              <a:ext cx="1293474" cy="12934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12"/>
          <p:cNvSpPr txBox="1"/>
          <p:nvPr/>
        </p:nvSpPr>
        <p:spPr>
          <a:xfrm>
            <a:off x="9963150" y="3880666"/>
            <a:ext cx="571500" cy="338554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accent1"/>
                </a:solidFill>
                <a:latin typeface="한컴산뜻돋움"/>
                <a:ea typeface="한컴산뜻돋움"/>
                <a:cs typeface="Open Sans"/>
              </a:rPr>
              <a:t>이건영</a:t>
            </a:r>
          </a:p>
        </p:txBody>
      </p:sp>
      <p:grpSp>
        <p:nvGrpSpPr>
          <p:cNvPr id="27" name="Group 14"/>
          <p:cNvGrpSpPr/>
          <p:nvPr/>
        </p:nvGrpSpPr>
        <p:grpSpPr>
          <a:xfrm>
            <a:off x="9656336" y="2430957"/>
            <a:ext cx="1214915" cy="1209859"/>
            <a:chOff x="4135669" y="2782263"/>
            <a:chExt cx="1298882" cy="1293474"/>
          </a:xfrm>
        </p:grpSpPr>
        <p:cxnSp>
          <p:nvCxnSpPr>
            <p:cNvPr id="28" name="Straight Connector 15"/>
            <p:cNvCxnSpPr/>
            <p:nvPr/>
          </p:nvCxnSpPr>
          <p:spPr>
            <a:xfrm flipV="1">
              <a:off x="4135669" y="2782263"/>
              <a:ext cx="1293473" cy="129347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16"/>
            <p:cNvSpPr/>
            <p:nvPr/>
          </p:nvSpPr>
          <p:spPr>
            <a:xfrm>
              <a:off x="4141077" y="2782263"/>
              <a:ext cx="1293474" cy="129347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9973078" y="2733466"/>
            <a:ext cx="574858" cy="5748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72622" y="2718444"/>
            <a:ext cx="701031" cy="70103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H="1">
            <a:off x="4279680" y="2786732"/>
            <a:ext cx="521592" cy="52159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3248" y="2713121"/>
            <a:ext cx="668813" cy="66881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83036" y="4299945"/>
            <a:ext cx="2154941" cy="107977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그동안 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</a:rPr>
              <a:t>IoT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에 대해 배웠던 내용들을 프로젝트를 진행하며 모르는 부분에 대해서 한번 더 공부하고 팀원들과 소통하면서 더 많이 배울 수 있어서 유익한 시간이었다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</a:rPr>
              <a:t>. 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8990" y="4303099"/>
            <a:ext cx="2154941" cy="147155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다른 플랫폼과 </a:t>
            </a:r>
            <a:r>
              <a:rPr lang="ko-KR" altLang="en-US" sz="1000" dirty="0" err="1">
                <a:solidFill>
                  <a:schemeClr val="tx1">
                    <a:alpha val="70000"/>
                  </a:schemeClr>
                </a:solidFill>
              </a:rPr>
              <a:t>디바이스간의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 통신을 처리하는 것을 실제로 구현하는 것이 처음이라 쉽지는 않았지만 좋은 경험이 된 것 같다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</a:rPr>
              <a:t>. </a:t>
            </a:r>
            <a:r>
              <a:rPr lang="ko-KR" altLang="en-US" sz="1000" dirty="0">
                <a:solidFill>
                  <a:schemeClr val="tx1">
                    <a:alpha val="70000"/>
                  </a:schemeClr>
                </a:solidFill>
              </a:rPr>
              <a:t>팀원들과 다른 역할분담을 맡았지만 서로 소통하는 과정에서 몰랐던 점을 깨닫거나 새로운 것을 배울 수 있는 점도 좋았다</a:t>
            </a:r>
            <a:r>
              <a:rPr lang="en-US" altLang="ko-KR" sz="1000" dirty="0">
                <a:solidFill>
                  <a:schemeClr val="tx1">
                    <a:alpha val="70000"/>
                  </a:schemeClr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0EB5D-C311-47FC-9F06-F40D349567F5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3B4916-2A78-495B-B1D1-BDD56D2C1B5B}"/>
              </a:ext>
            </a:extLst>
          </p:cNvPr>
          <p:cNvSpPr/>
          <p:nvPr/>
        </p:nvSpPr>
        <p:spPr>
          <a:xfrm>
            <a:off x="301841" y="6191377"/>
            <a:ext cx="119140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8C1C6F-102D-4E97-BD58-13100182A426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6615987" y="976544"/>
            <a:ext cx="7117769" cy="6964532"/>
          </a:xfrm>
          <a:prstGeom prst="line">
            <a:avLst/>
          </a:prstGeom>
          <a:ln w="25400">
            <a:solidFill>
              <a:srgbClr val="4467F9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49C431-24E2-4251-803F-585700664DB6}"/>
              </a:ext>
            </a:extLst>
          </p:cNvPr>
          <p:cNvSpPr txBox="1"/>
          <p:nvPr/>
        </p:nvSpPr>
        <p:spPr>
          <a:xfrm>
            <a:off x="1316660" y="2235520"/>
            <a:ext cx="55209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rgbClr val="4467F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Thank you for</a:t>
            </a:r>
            <a:endParaRPr lang="ko-KR" altLang="en-US" sz="6000" b="1" dirty="0">
              <a:solidFill>
                <a:srgbClr val="4467F9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C8F830B0-002E-4AD5-BE0C-74E323E86BFA}"/>
              </a:ext>
            </a:extLst>
          </p:cNvPr>
          <p:cNvSpPr/>
          <p:nvPr/>
        </p:nvSpPr>
        <p:spPr>
          <a:xfrm>
            <a:off x="6095999" y="440497"/>
            <a:ext cx="7801063" cy="7560364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E137D376-127A-4C33-8E15-F6562B339BE8}"/>
              </a:ext>
            </a:extLst>
          </p:cNvPr>
          <p:cNvSpPr/>
          <p:nvPr/>
        </p:nvSpPr>
        <p:spPr>
          <a:xfrm>
            <a:off x="4361476" y="1543078"/>
            <a:ext cx="3469047" cy="3416210"/>
          </a:xfrm>
          <a:prstGeom prst="ellipse">
            <a:avLst/>
          </a:prstGeom>
          <a:solidFill>
            <a:srgbClr val="1934A4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7553-4082-4B5E-9681-F6824EF609D0}"/>
              </a:ext>
            </a:extLst>
          </p:cNvPr>
          <p:cNvSpPr txBox="1"/>
          <p:nvPr/>
        </p:nvSpPr>
        <p:spPr>
          <a:xfrm>
            <a:off x="2481197" y="2894570"/>
            <a:ext cx="88761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rgbClr val="4467F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Watching  </a:t>
            </a:r>
            <a:r>
              <a:rPr lang="en-US" altLang="ko-KR" sz="90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&amp;</a:t>
            </a:r>
            <a:r>
              <a:rPr lang="en-US" altLang="ko-KR" sz="6000" b="1" dirty="0">
                <a:solidFill>
                  <a:srgbClr val="4467F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listening </a:t>
            </a:r>
            <a:r>
              <a:rPr lang="en-US" altLang="ko-KR" sz="9000" b="1" dirty="0">
                <a:solidFill>
                  <a:schemeClr val="accent1">
                    <a:lumMod val="7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!</a:t>
            </a:r>
            <a:endParaRPr lang="ko-KR" altLang="en-US" sz="9000" b="1" dirty="0">
              <a:solidFill>
                <a:schemeClr val="accent1">
                  <a:lumMod val="7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A2EDE3-9165-452C-997D-89DB6F7F2E0A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560828-748F-4652-B56E-13E25800E502}"/>
              </a:ext>
            </a:extLst>
          </p:cNvPr>
          <p:cNvSpPr/>
          <p:nvPr/>
        </p:nvSpPr>
        <p:spPr>
          <a:xfrm>
            <a:off x="125767" y="5727577"/>
            <a:ext cx="1632011" cy="96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5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주제 선정 배경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8FE688-889E-475B-B45D-B2601E212C83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E9873F-3182-4388-A707-21ED850F267F}"/>
              </a:ext>
            </a:extLst>
          </p:cNvPr>
          <p:cNvSpPr/>
          <p:nvPr/>
        </p:nvSpPr>
        <p:spPr>
          <a:xfrm>
            <a:off x="301841" y="6167278"/>
            <a:ext cx="129347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FAC7BC-C35E-4F8E-91FF-9D4C2C326896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01C193-44AE-4ECB-82D6-96FD579F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1633491"/>
            <a:ext cx="5502966" cy="3228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D89A76-6091-453B-89FD-B1AF5581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632446"/>
            <a:ext cx="5317436" cy="32297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A5EA32-3B73-443D-AD40-B5199012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413" y="4259447"/>
            <a:ext cx="4583643" cy="25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1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0201" y="1815013"/>
            <a:ext cx="2657963" cy="262525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45840" y="2111979"/>
            <a:ext cx="1617717" cy="1617717"/>
          </a:xfrm>
          <a:prstGeom prst="ellipse">
            <a:avLst/>
          </a:prstGeom>
          <a:solidFill>
            <a:srgbClr val="446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4467f9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77333" y="1944973"/>
            <a:ext cx="1954730" cy="1954737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5698" y="5233700"/>
            <a:ext cx="1778000" cy="81653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endParaRPr lang="ko-KR" altLang="en-US" sz="4800" b="1">
              <a:solidFill>
                <a:srgbClr val="4467f9"/>
              </a:solidFill>
              <a:latin typeface="Playfair Display"/>
              <a:ea typeface="Playfair Display"/>
              <a:cs typeface="Playfair Display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9987335" y="4885539"/>
            <a:ext cx="1970690" cy="1970691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4614"/>
          <p:cNvSpPr/>
          <p:nvPr/>
        </p:nvSpPr>
        <p:spPr>
          <a:xfrm>
            <a:off x="1236749" y="2607452"/>
            <a:ext cx="675476" cy="626770"/>
          </a:xfrm>
          <a:custGeom>
            <a:avLst/>
            <a:gdLst>
              <a:gd name="T0" fmla="*/ 111679 w 120000"/>
              <a:gd name="T1" fmla="*/ 6779 h 120000"/>
              <a:gd name="T2" fmla="*/ 111679 w 120000"/>
              <a:gd name="T3" fmla="*/ 6779 h 120000"/>
              <a:gd name="T4" fmla="*/ 92634 w 120000"/>
              <a:gd name="T5" fmla="*/ 6779 h 120000"/>
              <a:gd name="T6" fmla="*/ 38274 w 120000"/>
              <a:gd name="T7" fmla="*/ 73220 h 120000"/>
              <a:gd name="T8" fmla="*/ 27365 w 120000"/>
              <a:gd name="T9" fmla="*/ 56723 h 120000"/>
              <a:gd name="T10" fmla="*/ 5546 w 120000"/>
              <a:gd name="T11" fmla="*/ 56723 h 120000"/>
              <a:gd name="T12" fmla="*/ 5546 w 120000"/>
              <a:gd name="T13" fmla="*/ 83389 h 120000"/>
              <a:gd name="T14" fmla="*/ 29953 w 120000"/>
              <a:gd name="T15" fmla="*/ 109830 h 120000"/>
              <a:gd name="T16" fmla="*/ 49183 w 120000"/>
              <a:gd name="T17" fmla="*/ 109830 h 120000"/>
              <a:gd name="T18" fmla="*/ 111679 w 120000"/>
              <a:gd name="T19" fmla="*/ 33446 h 120000"/>
              <a:gd name="T20" fmla="*/ 111679 w 120000"/>
              <a:gd name="T21" fmla="*/ 6779 h 120000"/>
              <a:gd name="T22" fmla="*/ 106317 w 120000"/>
              <a:gd name="T23" fmla="*/ 26666 h 120000"/>
              <a:gd name="T24" fmla="*/ 106317 w 120000"/>
              <a:gd name="T25" fmla="*/ 26666 h 120000"/>
              <a:gd name="T26" fmla="*/ 43636 w 120000"/>
              <a:gd name="T27" fmla="*/ 103276 h 120000"/>
              <a:gd name="T28" fmla="*/ 35500 w 120000"/>
              <a:gd name="T29" fmla="*/ 103276 h 120000"/>
              <a:gd name="T30" fmla="*/ 10909 w 120000"/>
              <a:gd name="T31" fmla="*/ 73220 h 120000"/>
              <a:gd name="T32" fmla="*/ 10909 w 120000"/>
              <a:gd name="T33" fmla="*/ 63276 h 120000"/>
              <a:gd name="T34" fmla="*/ 21818 w 120000"/>
              <a:gd name="T35" fmla="*/ 63276 h 120000"/>
              <a:gd name="T36" fmla="*/ 38274 w 120000"/>
              <a:gd name="T37" fmla="*/ 83389 h 120000"/>
              <a:gd name="T38" fmla="*/ 97996 w 120000"/>
              <a:gd name="T39" fmla="*/ 13333 h 120000"/>
              <a:gd name="T40" fmla="*/ 106317 w 120000"/>
              <a:gd name="T41" fmla="*/ 13333 h 120000"/>
              <a:gd name="T42" fmla="*/ 106317 w 120000"/>
              <a:gd name="T43" fmla="*/ 26666 h 120000"/>
              <a:gd name="T44" fmla="*/ 0 w 120000"/>
              <a:gd name="T45" fmla="*/ 0 h 120000"/>
              <a:gd name="T46" fmla="*/ 120000 w 120000"/>
              <a:gd name="T47" fmla="*/ 120000 h 1200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T44" t="T45" r="T46" b="T47"/>
            <a:pathLst>
              <a:path w="120000" h="120000" extrusionOk="0">
                <a:moveTo>
                  <a:pt x="111679" y="6779"/>
                </a:moveTo>
                <a:lnTo>
                  <a:pt x="111679" y="6779"/>
                </a:lnTo>
                <a:cubicBezTo>
                  <a:pt x="106317" y="0"/>
                  <a:pt x="97996" y="0"/>
                  <a:pt x="92634" y="6779"/>
                </a:cubicBezTo>
                <a:quadBezTo>
                  <a:pt x="38274" y="73220"/>
                  <a:pt x="38274" y="73220"/>
                </a:quadBezTo>
                <a:quadBezTo>
                  <a:pt x="27365" y="56723"/>
                  <a:pt x="27365" y="56723"/>
                </a:quadBezTo>
                <a:cubicBezTo>
                  <a:pt x="19044" y="46779"/>
                  <a:pt x="10909" y="46779"/>
                  <a:pt x="5546" y="56723"/>
                </a:cubicBezTo>
                <a:cubicBezTo>
                  <a:pt x="0" y="63276"/>
                  <a:pt x="0" y="73220"/>
                  <a:pt x="5546" y="83389"/>
                </a:cubicBezTo>
                <a:quadBezTo>
                  <a:pt x="29953" y="109830"/>
                  <a:pt x="29953" y="109830"/>
                </a:quadBezTo>
                <a:cubicBezTo>
                  <a:pt x="35500" y="119774"/>
                  <a:pt x="43636" y="119774"/>
                  <a:pt x="49183" y="109830"/>
                </a:cubicBezTo>
                <a:quadBezTo>
                  <a:pt x="111679" y="33446"/>
                  <a:pt x="111679" y="33446"/>
                </a:quadBezTo>
                <a:cubicBezTo>
                  <a:pt x="119815" y="26666"/>
                  <a:pt x="119815" y="13333"/>
                  <a:pt x="111679" y="6779"/>
                </a:cubicBezTo>
                <a:close/>
                <a:moveTo>
                  <a:pt x="106317" y="26666"/>
                </a:moveTo>
                <a:lnTo>
                  <a:pt x="106317" y="26666"/>
                </a:lnTo>
                <a:cubicBezTo>
                  <a:pt x="106317" y="26666"/>
                  <a:pt x="46409" y="103276"/>
                  <a:pt x="43636" y="103276"/>
                </a:cubicBezTo>
                <a:cubicBezTo>
                  <a:pt x="40862" y="106440"/>
                  <a:pt x="38274" y="106440"/>
                  <a:pt x="35500" y="103276"/>
                </a:cubicBezTo>
                <a:lnTo>
                  <a:pt x="10909" y="73220"/>
                </a:lnTo>
                <a:cubicBezTo>
                  <a:pt x="8320" y="70056"/>
                  <a:pt x="8320" y="66666"/>
                  <a:pt x="10909" y="63276"/>
                </a:cubicBezTo>
                <a:cubicBezTo>
                  <a:pt x="13682" y="59887"/>
                  <a:pt x="19044" y="59887"/>
                  <a:pt x="21818" y="63276"/>
                </a:cubicBezTo>
                <a:quadBezTo>
                  <a:pt x="38274" y="83389"/>
                  <a:pt x="38274" y="83389"/>
                </a:quadBezTo>
                <a:quadBezTo>
                  <a:pt x="97996" y="13333"/>
                  <a:pt x="97996" y="13333"/>
                </a:quadBezTo>
                <a:cubicBezTo>
                  <a:pt x="100770" y="10169"/>
                  <a:pt x="103543" y="10169"/>
                  <a:pt x="106317" y="13333"/>
                </a:cubicBezTo>
                <a:cubicBezTo>
                  <a:pt x="111679" y="16723"/>
                  <a:pt x="111679" y="23276"/>
                  <a:pt x="106317" y="266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4" tIns="45700" rIns="91424" bIns="4570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912582" y="1399514"/>
            <a:ext cx="2356976" cy="817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800" b="1">
                <a:solidFill>
                  <a:srgbClr val="4467f9"/>
                </a:solidFill>
                <a:latin typeface="한컴 고딕"/>
                <a:ea typeface="한컴 고딕"/>
              </a:rPr>
              <a:t>한 돌 의</a:t>
            </a:r>
            <a:endParaRPr lang="ko-KR" altLang="en-US" sz="4800" b="1">
              <a:solidFill>
                <a:srgbClr val="4467f9"/>
              </a:solidFill>
              <a:latin typeface="한컴 고딕"/>
              <a:ea typeface="한컴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4439" y="2281055"/>
            <a:ext cx="2384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tx2">
                    <a:lumMod val="75000"/>
                    <a:lumOff val="25000"/>
                  </a:schemeClr>
                </a:solidFill>
                <a:latin typeface="한컴 고딕"/>
                <a:ea typeface="한컴 고딕"/>
              </a:rPr>
              <a:t>의 미 는 </a:t>
            </a:r>
            <a:r>
              <a:rPr lang="en-US" altLang="ko-KR">
                <a:solidFill>
                  <a:schemeClr val="tx2">
                    <a:lumMod val="75000"/>
                    <a:lumOff val="25000"/>
                  </a:schemeClr>
                </a:solidFill>
                <a:latin typeface="한컴 고딕"/>
                <a:ea typeface="한컴 고딕"/>
              </a:rPr>
              <a:t>?</a:t>
            </a:r>
            <a:endParaRPr lang="en-US" altLang="ko-KR">
              <a:solidFill>
                <a:schemeClr val="tx2">
                  <a:lumMod val="75000"/>
                  <a:lumOff val="2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8886" y="6182521"/>
            <a:ext cx="146899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Arial Nova"/>
              </a:rPr>
              <a:t>HANDOL</a:t>
            </a:r>
            <a:endParaRPr lang="ko-KR" altLang="en-US" sz="1100">
              <a:solidFill>
                <a:schemeClr val="tx1"/>
              </a:solidFill>
              <a:latin typeface="Arial Nov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3022971" y="2857875"/>
            <a:ext cx="8423189" cy="261709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  <a:defRPr/>
            </a:pP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한돌은 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‘</a:t>
            </a:r>
            <a:r>
              <a:rPr lang="ko-KR" altLang="en-US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한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숨을 </a:t>
            </a:r>
            <a:r>
              <a:rPr lang="ko-KR" altLang="en-US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돌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리다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’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의 줄임말로써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독거노인과 같은 사회적 취약계층에게 </a:t>
            </a:r>
            <a:endParaRPr lang="ko-KR" altLang="en-US" sz="1400" b="1" spc="3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75000"/>
                  <a:lumOff val="25000"/>
                </a:schemeClr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>
              <a:lnSpc>
                <a:spcPct val="200000"/>
              </a:lnSpc>
              <a:spcBef>
                <a:spcPts val="600"/>
              </a:spcBef>
              <a:defRPr/>
            </a:pP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보다 편리하고 안전한 일상생활을 할 수 있도록 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IoT 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기술을 통해 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“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한숨과 걱정을 돌려줄 수 있도록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하는 것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”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이 목표입니다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lang="en-US" altLang="ko-KR" sz="1400" b="1" spc="3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75000"/>
                  <a:lumOff val="25000"/>
                </a:schemeClr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>
              <a:lnSpc>
                <a:spcPct val="200000"/>
              </a:lnSpc>
              <a:spcBef>
                <a:spcPts val="600"/>
              </a:spcBef>
              <a:defRPr/>
            </a:pP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한돌은 집안의 센서와 모터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서버와 앱이 연동된 </a:t>
            </a:r>
            <a:r>
              <a:rPr lang="en-US" altLang="ko-KR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IoT </a:t>
            </a:r>
            <a:r>
              <a:rPr lang="ko-KR" altLang="en-US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스마트 홈 서비스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입니다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고령세대를 위한 직관적이고 편리한 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UI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의 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App</a:t>
            </a:r>
            <a:r>
              <a:rPr lang="ko-KR" altLang="en-US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과 기능을 구현하였습니다</a:t>
            </a:r>
            <a:r>
              <a:rPr lang="en-US" altLang="ko-KR" sz="1400" b="1" spc="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 sz="1400" b="1" spc="3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75000"/>
                  <a:lumOff val="25000"/>
                </a:schemeClr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15"/>
          <p:cNvSpPr/>
          <p:nvPr/>
        </p:nvSpPr>
        <p:spPr>
          <a:xfrm>
            <a:off x="4329222" y="5054155"/>
            <a:ext cx="1293474" cy="1293474"/>
          </a:xfrm>
          <a:prstGeom prst="ellipse">
            <a:avLst/>
          </a:prstGeom>
          <a:solidFill>
            <a:srgbClr val="4467f9"/>
          </a:solidFill>
          <a:ln>
            <a:solidFill>
              <a:srgbClr val="4467f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ffffff"/>
              </a:solidFill>
              <a:latin typeface="한컴산뜻돋움"/>
              <a:ea typeface="한컴산뜻돋움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주요 기능</a:t>
            </a:r>
            <a:r>
              <a:rPr lang="en-US" altLang="ko-KR"/>
              <a:t>(</a:t>
            </a:r>
            <a:r>
              <a:rPr lang="ko-KR" altLang="en-US"/>
              <a:t>아두이노</a:t>
            </a:r>
            <a:r>
              <a:rPr lang="en-US" altLang="ko-KR"/>
              <a:t>)</a:t>
            </a:r>
            <a:endParaRPr lang="en-US" altLang="ko-KR"/>
          </a:p>
        </p:txBody>
      </p:sp>
      <p:cxnSp>
        <p:nvCxnSpPr>
          <p:cNvPr id="34" name="Straight Connector 14"/>
          <p:cNvCxnSpPr/>
          <p:nvPr/>
        </p:nvCxnSpPr>
        <p:spPr>
          <a:xfrm flipV="1">
            <a:off x="565603" y="3563482"/>
            <a:ext cx="1277069" cy="1277070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4"/>
          <p:cNvCxnSpPr/>
          <p:nvPr/>
        </p:nvCxnSpPr>
        <p:spPr>
          <a:xfrm flipV="1">
            <a:off x="464827" y="1984227"/>
            <a:ext cx="1277069" cy="127707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5"/>
          <p:cNvSpPr/>
          <p:nvPr/>
        </p:nvSpPr>
        <p:spPr>
          <a:xfrm>
            <a:off x="458934" y="1952693"/>
            <a:ext cx="1293474" cy="129347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chemeClr val="tx1"/>
              </a:solidFill>
              <a:latin typeface="한컴산뜻돋움"/>
              <a:ea typeface="한컴산뜻돋움"/>
            </a:endParaRPr>
          </a:p>
        </p:txBody>
      </p:sp>
      <p:cxnSp>
        <p:nvCxnSpPr>
          <p:cNvPr id="41" name="Straight Connector 14"/>
          <p:cNvCxnSpPr/>
          <p:nvPr/>
        </p:nvCxnSpPr>
        <p:spPr>
          <a:xfrm flipV="1">
            <a:off x="4301399" y="1937560"/>
            <a:ext cx="1277069" cy="1277070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15"/>
          <p:cNvSpPr/>
          <p:nvPr/>
        </p:nvSpPr>
        <p:spPr>
          <a:xfrm>
            <a:off x="4295506" y="1906026"/>
            <a:ext cx="1293474" cy="1293474"/>
          </a:xfrm>
          <a:prstGeom prst="ellipse">
            <a:avLst/>
          </a:prstGeom>
          <a:solidFill>
            <a:srgbClr val="4467f9"/>
          </a:solidFill>
          <a:ln>
            <a:solidFill>
              <a:srgbClr val="4467f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ffffff"/>
              </a:solidFill>
              <a:latin typeface="한컴산뜻돋움"/>
              <a:ea typeface="한컴산뜻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03245" y="1996170"/>
            <a:ext cx="1507205" cy="29745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Light bulb control</a:t>
            </a:r>
            <a:endParaRPr lang="en-US" sz="1400" b="1">
              <a:solidFill>
                <a:schemeClr val="tx2"/>
              </a:solidFill>
              <a:latin typeface="Open Sans"/>
              <a:ea typeface="Open Sans"/>
              <a:cs typeface="Open Sans"/>
            </a:endParaRPr>
          </a:p>
        </p:txBody>
      </p:sp>
      <p:cxnSp>
        <p:nvCxnSpPr>
          <p:cNvPr id="47" name="Straight Connector 22"/>
          <p:cNvCxnSpPr/>
          <p:nvPr/>
        </p:nvCxnSpPr>
        <p:spPr>
          <a:xfrm flipV="1">
            <a:off x="4273088" y="3526443"/>
            <a:ext cx="1277069" cy="127707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23"/>
          <p:cNvSpPr/>
          <p:nvPr/>
        </p:nvSpPr>
        <p:spPr>
          <a:xfrm>
            <a:off x="4267195" y="3494910"/>
            <a:ext cx="1293474" cy="129347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chemeClr val="tx1"/>
              </a:solidFill>
              <a:latin typeface="한컴산뜻돋움"/>
              <a:ea typeface="한컴산뜻돋움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74402" y="3547463"/>
            <a:ext cx="884498" cy="29873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>
                <a:latin typeface="Open Sans"/>
                <a:ea typeface="Open Sans"/>
                <a:cs typeface="Open Sans"/>
              </a:rPr>
              <a:t>Water leak</a:t>
            </a:r>
            <a:endParaRPr lang="en-US" sz="1400" b="1">
              <a:latin typeface="Open Sans"/>
              <a:ea typeface="Open Sans"/>
              <a:cs typeface="Open Sans"/>
            </a:endParaRPr>
          </a:p>
        </p:txBody>
      </p:sp>
      <p:sp>
        <p:nvSpPr>
          <p:cNvPr id="51" name="Oval 15"/>
          <p:cNvSpPr/>
          <p:nvPr/>
        </p:nvSpPr>
        <p:spPr>
          <a:xfrm>
            <a:off x="549198" y="3563482"/>
            <a:ext cx="1293474" cy="1293474"/>
          </a:xfrm>
          <a:prstGeom prst="ellipse">
            <a:avLst/>
          </a:prstGeom>
          <a:solidFill>
            <a:srgbClr val="4467f9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ffffff"/>
              </a:solidFill>
              <a:latin typeface="한컴산뜻돋움"/>
              <a:ea typeface="한컴산뜻돋움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66141" y="2054236"/>
            <a:ext cx="1530459" cy="29653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Open Sans"/>
                <a:ea typeface="Open Sans"/>
                <a:cs typeface="Open Sans"/>
              </a:rPr>
              <a:t>Door lock &amp; CCTV</a:t>
            </a:r>
            <a:endParaRPr lang="en-US" altLang="ko-KR" sz="1400" b="1">
              <a:latin typeface="Open Sans"/>
              <a:ea typeface="Open Sans"/>
              <a:cs typeface="Open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30290" y="2457091"/>
            <a:ext cx="2349861" cy="49134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얼굴 인식을 이용한 도어락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겸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CCTV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낯선 사람 감지시 알림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신고 기능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03245" y="2406066"/>
            <a:ext cx="2370848" cy="4876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전등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on / off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제어</a:t>
            </a:r>
            <a:endParaRPr lang="ko-KR" altLang="en-US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전등 불빛 세기 제어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41135" y="4029813"/>
            <a:ext cx="2349860" cy="29022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가스 센서를 이용한 가스 누출 알림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874403" y="3998024"/>
            <a:ext cx="1882424" cy="48634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유량 측정 센서를 이용한 누수 알림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유수량 체크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57" name="Straight Connector 22"/>
          <p:cNvCxnSpPr/>
          <p:nvPr/>
        </p:nvCxnSpPr>
        <p:spPr>
          <a:xfrm flipV="1">
            <a:off x="8065940" y="1916885"/>
            <a:ext cx="1277069" cy="127707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3"/>
          <p:cNvSpPr/>
          <p:nvPr/>
        </p:nvSpPr>
        <p:spPr>
          <a:xfrm>
            <a:off x="8060047" y="1885351"/>
            <a:ext cx="1293474" cy="129347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chemeClr val="tx1"/>
              </a:solidFill>
              <a:latin typeface="한컴산뜻돋움"/>
              <a:ea typeface="한컴산뜻돋움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667254" y="1984004"/>
            <a:ext cx="1387421" cy="30009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>
                <a:latin typeface="Open Sans"/>
                <a:ea typeface="Open Sans"/>
                <a:cs typeface="Open Sans"/>
              </a:rPr>
              <a:t>Window control </a:t>
            </a:r>
            <a:endParaRPr lang="en-US" sz="1400" b="1">
              <a:latin typeface="Open Sans"/>
              <a:ea typeface="Open Sans"/>
              <a:cs typeface="Open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67254" y="2434566"/>
            <a:ext cx="2282071" cy="67820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미세먼지 농도가 높을 시 혹은 비가 올 시 자동 창문 제어</a:t>
            </a:r>
            <a:endParaRPr lang="ko-KR" altLang="en-US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수동 창문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open / close 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제어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6412" y="2134823"/>
            <a:ext cx="807041" cy="8070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5037" y="3821119"/>
            <a:ext cx="761796" cy="7617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2162" y="3738126"/>
            <a:ext cx="858576" cy="8585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07809" y="2128996"/>
            <a:ext cx="793329" cy="79332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7169" y="2127011"/>
            <a:ext cx="927475" cy="9274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41135" y="3624240"/>
            <a:ext cx="740165" cy="298155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>
                <a:latin typeface="Open Sans"/>
                <a:ea typeface="Open Sans"/>
                <a:cs typeface="Open Sans"/>
              </a:rPr>
              <a:t>Gas leak</a:t>
            </a:r>
            <a:endParaRPr lang="en-US" sz="1400" b="1">
              <a:latin typeface="Open Sans"/>
              <a:ea typeface="Open Sans"/>
              <a:cs typeface="Open Sans"/>
            </a:endParaRPr>
          </a:p>
        </p:txBody>
      </p:sp>
      <p:cxnSp>
        <p:nvCxnSpPr>
          <p:cNvPr id="70" name="Straight Connector 14"/>
          <p:cNvCxnSpPr/>
          <p:nvPr/>
        </p:nvCxnSpPr>
        <p:spPr>
          <a:xfrm flipV="1">
            <a:off x="8076452" y="3492242"/>
            <a:ext cx="1277069" cy="1277070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15"/>
          <p:cNvSpPr/>
          <p:nvPr/>
        </p:nvSpPr>
        <p:spPr>
          <a:xfrm>
            <a:off x="8070559" y="3460709"/>
            <a:ext cx="1293474" cy="1293474"/>
          </a:xfrm>
          <a:prstGeom prst="ellipse">
            <a:avLst/>
          </a:prstGeom>
          <a:solidFill>
            <a:srgbClr val="4467f9"/>
          </a:solidFill>
          <a:ln>
            <a:solidFill>
              <a:srgbClr val="4467f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rgbClr val="ffffff"/>
              </a:solidFill>
              <a:latin typeface="한컴산뜻돋움"/>
              <a:ea typeface="한컴산뜻돋움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677766" y="3513262"/>
            <a:ext cx="1171209" cy="294833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sz="1400" b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Fire detection</a:t>
            </a:r>
            <a:endParaRPr lang="en-US" sz="1400" b="1">
              <a:solidFill>
                <a:schemeClr val="tx2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07809" y="3659715"/>
            <a:ext cx="813442" cy="81344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659666" y="3977985"/>
            <a:ext cx="2282071" cy="48733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화재 감지 알림</a:t>
            </a:r>
            <a:endParaRPr lang="ko-KR" altLang="en-US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신고 기능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6091" y="5393345"/>
            <a:ext cx="129347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Arial Nova"/>
              </a:rPr>
              <a:t>HANDOL</a:t>
            </a:r>
            <a:endParaRPr lang="ko-KR" altLang="en-US" sz="1100">
              <a:solidFill>
                <a:schemeClr val="tx1"/>
              </a:solidFill>
              <a:latin typeface="Arial Nova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61328" y="5286261"/>
            <a:ext cx="829261" cy="829261"/>
          </a:xfrm>
          <a:prstGeom prst="rect">
            <a:avLst/>
          </a:prstGeom>
        </p:spPr>
      </p:pic>
      <p:cxnSp>
        <p:nvCxnSpPr>
          <p:cNvPr id="76" name="Straight Connector 14"/>
          <p:cNvCxnSpPr/>
          <p:nvPr/>
        </p:nvCxnSpPr>
        <p:spPr>
          <a:xfrm flipV="1">
            <a:off x="4335115" y="5085688"/>
            <a:ext cx="1277069" cy="1277070"/>
          </a:xfrm>
          <a:prstGeom prst="line">
            <a:avLst/>
          </a:prstGeom>
          <a:ln w="25400">
            <a:solidFill>
              <a:srgbClr val="4467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3"/>
          <p:cNvSpPr txBox="1"/>
          <p:nvPr/>
        </p:nvSpPr>
        <p:spPr>
          <a:xfrm>
            <a:off x="5936961" y="5144299"/>
            <a:ext cx="1444913" cy="298921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2"/>
                </a:solidFill>
                <a:latin typeface="Open Sans"/>
                <a:ea typeface="Open Sans"/>
                <a:cs typeface="Open Sans"/>
              </a:rPr>
              <a:t>Motion Detection</a:t>
            </a:r>
            <a:endParaRPr lang="en-US" altLang="ko-KR" sz="1400" b="1">
              <a:solidFill>
                <a:schemeClr val="tx2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9" name="TextBox 53"/>
          <p:cNvSpPr txBox="1"/>
          <p:nvPr/>
        </p:nvSpPr>
        <p:spPr>
          <a:xfrm>
            <a:off x="5936961" y="5554194"/>
            <a:ext cx="2370848" cy="48275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일정시간 움직임이 없으면 사용자에게 알람이 가는 기능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독고사 방지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)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안드로이드 </a:t>
            </a:r>
            <a:r>
              <a:rPr lang="en-US" altLang="ko-KR" dirty="0"/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8FE688-889E-475B-B45D-B2601E212C83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E9873F-3182-4388-A707-21ED850F267F}"/>
              </a:ext>
            </a:extLst>
          </p:cNvPr>
          <p:cNvSpPr/>
          <p:nvPr/>
        </p:nvSpPr>
        <p:spPr>
          <a:xfrm>
            <a:off x="301841" y="6167278"/>
            <a:ext cx="129347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FAC7BC-C35E-4F8E-91FF-9D4C2C326896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7F66FA-48E5-4A7F-91E7-B14D8132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58" y="1614120"/>
            <a:ext cx="3785538" cy="49936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C421BD-7911-4C2F-A152-C93E912C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43" y="1614119"/>
            <a:ext cx="2060501" cy="26226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0A8197-68EE-4BC9-9ED4-9559466B3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399" y="1614119"/>
            <a:ext cx="2109719" cy="26212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652FA1-4F13-47FB-9D79-F2B69EE0F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043" y="4217374"/>
            <a:ext cx="2060501" cy="26212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08C230-4FC8-4237-B2AA-D660378E7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399" y="4217374"/>
            <a:ext cx="2109719" cy="26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1552647" y="-232120"/>
            <a:ext cx="1377588" cy="1377592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552647" y="858485"/>
            <a:ext cx="286985" cy="2869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841906" y="-306335"/>
            <a:ext cx="1450707" cy="1450711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41906" y="857936"/>
            <a:ext cx="286437" cy="2864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명함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51832" y="4330363"/>
            <a:ext cx="2531387" cy="2531387"/>
          </a:xfrm>
          <a:prstGeom prst="rect">
            <a:avLst/>
          </a:prstGeom>
        </p:spPr>
      </p:pic>
      <p:cxnSp>
        <p:nvCxnSpPr>
          <p:cNvPr id="16" name="Straight Connector 10"/>
          <p:cNvCxnSpPr/>
          <p:nvPr/>
        </p:nvCxnSpPr>
        <p:spPr>
          <a:xfrm flipV="1">
            <a:off x="8223515" y="866552"/>
            <a:ext cx="286985" cy="2869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/>
          <p:cNvCxnSpPr/>
          <p:nvPr/>
        </p:nvCxnSpPr>
        <p:spPr>
          <a:xfrm flipV="1">
            <a:off x="8203735" y="-224052"/>
            <a:ext cx="1377588" cy="1377592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39633" y="967952"/>
            <a:ext cx="137758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하드웨어 툴</a:t>
            </a:r>
            <a:endParaRPr lang="en-US" altLang="ko-KR" sz="1700" b="1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28343" y="967952"/>
            <a:ext cx="166865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소프트웨어 툴</a:t>
            </a:r>
            <a:endParaRPr lang="en-US" altLang="ko-KR" sz="1700" b="1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15707" y="968500"/>
            <a:ext cx="1931231" cy="34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>
                <a:solidFill>
                  <a:schemeClr val="tx2">
                    <a:lumMod val="75000"/>
                    <a:lumOff val="25000"/>
                  </a:schemeClr>
                </a:solidFill>
                <a:latin typeface="한컴 윤고딕 240"/>
                <a:ea typeface="맑은 고딕"/>
              </a:rPr>
              <a:t>프로젝트 협업 툴</a:t>
            </a:r>
            <a:endParaRPr lang="en-US" altLang="ko-KR" sz="1700" b="1">
              <a:solidFill>
                <a:schemeClr val="tx2">
                  <a:lumMod val="75000"/>
                  <a:lumOff val="25000"/>
                </a:schemeClr>
              </a:solidFill>
              <a:latin typeface="한컴 윤고딕 240"/>
              <a:ea typeface="맑은 고딕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5769" y="2242983"/>
            <a:ext cx="1943883" cy="194388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0916" y="3429000"/>
            <a:ext cx="1534853" cy="153485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658404"/>
            <a:ext cx="2173024" cy="216878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43680" y="2242983"/>
            <a:ext cx="2263631" cy="226363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87802" y="2345544"/>
            <a:ext cx="1627468" cy="162746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25772" y="4438700"/>
            <a:ext cx="2034304" cy="20297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237714" y="1528937"/>
            <a:ext cx="2687213" cy="48845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Github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로 소스 공유</a:t>
            </a:r>
          </a:p>
          <a:p>
            <a:pPr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WBS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를 이용한 프로젝트 관리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34234" y="1528936"/>
            <a:ext cx="2687213" cy="48845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안드로이드 스튜디오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(kotlin)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이용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라즈베리파이와 소켓과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통신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(Python)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52647" y="1528937"/>
            <a:ext cx="2687213" cy="48845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vscode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이용 프로그래밍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(C++)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라즈베리파이와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 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통신하여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 제어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0532" y="3518069"/>
            <a:ext cx="1206861" cy="135671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360916" y="2128066"/>
            <a:ext cx="2110449" cy="105522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802675" y="5546716"/>
            <a:ext cx="3065034" cy="10352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903EBE5-356A-4256-AFF3-944D7248F891}"/>
              </a:ext>
            </a:extLst>
          </p:cNvPr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EE928D-0036-4919-8D2D-6BDDE8EDC5E0}"/>
              </a:ext>
            </a:extLst>
          </p:cNvPr>
          <p:cNvSpPr/>
          <p:nvPr/>
        </p:nvSpPr>
        <p:spPr>
          <a:xfrm>
            <a:off x="274353" y="6173621"/>
            <a:ext cx="127829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EABB38-0B71-4925-9A05-7B81930E76F3}"/>
              </a:ext>
            </a:extLst>
          </p:cNvPr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rial Nova" panose="020B0604020202020204" pitchFamily="34" charset="0"/>
              </a:rPr>
              <a:t>HANDOL</a:t>
            </a:r>
            <a:endParaRPr lang="ko-KR" altLang="en-US" sz="1100" dirty="0">
              <a:solidFill>
                <a:schemeClr val="tx1"/>
              </a:solidFill>
              <a:latin typeface="Arial Nov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흐름도</a:t>
            </a:r>
            <a:endParaRPr lang="en-US" altLang="ko-KR"/>
          </a:p>
        </p:txBody>
      </p:sp>
      <p:pic>
        <p:nvPicPr>
          <p:cNvPr id="5" name="그림 4" descr="텍스트, 전자기기, 회로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4132" y="1538931"/>
            <a:ext cx="1943470" cy="1457603"/>
          </a:xfrm>
          <a:prstGeom prst="rect">
            <a:avLst/>
          </a:prstGeom>
        </p:spPr>
      </p:pic>
      <p:pic>
        <p:nvPicPr>
          <p:cNvPr id="6" name="그림 5" descr="텍스트, 전자기기, 회로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9427" y="3066124"/>
            <a:ext cx="1943470" cy="1457603"/>
          </a:xfrm>
          <a:prstGeom prst="rect">
            <a:avLst/>
          </a:prstGeom>
        </p:spPr>
      </p:pic>
      <p:pic>
        <p:nvPicPr>
          <p:cNvPr id="10" name="그림 9" descr="텍스트, 전자기기, 회로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9427" y="4676127"/>
            <a:ext cx="1943470" cy="1457603"/>
          </a:xfrm>
          <a:prstGeom prst="rect">
            <a:avLst/>
          </a:prstGeom>
        </p:spPr>
      </p:pic>
      <p:pic>
        <p:nvPicPr>
          <p:cNvPr id="12" name="그림 11" descr="텍스트, 전자기기, 회로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1276" y="2080040"/>
            <a:ext cx="2515247" cy="16890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29080" t="14020" r="27770" b="12900"/>
          <a:stretch>
            <a:fillRect/>
          </a:stretch>
        </p:blipFill>
        <p:spPr>
          <a:xfrm>
            <a:off x="5208695" y="3993459"/>
            <a:ext cx="1685916" cy="200784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89784" y="2338817"/>
            <a:ext cx="2438400" cy="2438400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3068575" y="2490404"/>
            <a:ext cx="2140119" cy="195765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18" idx="1"/>
          </p:cNvCxnSpPr>
          <p:nvPr/>
        </p:nvCxnSpPr>
        <p:spPr>
          <a:xfrm>
            <a:off x="3128854" y="3935068"/>
            <a:ext cx="2079841" cy="106231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52766" y="1177065"/>
            <a:ext cx="2078321" cy="28788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아두이노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수집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제어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)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11763" y="1745748"/>
            <a:ext cx="2515247" cy="29069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라즈베리파이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동작 제어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Broker, mqtt)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05463" y="1947435"/>
            <a:ext cx="2515247" cy="28903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안드로이드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조회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동작 제어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)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55420" y="5955323"/>
            <a:ext cx="841088" cy="49119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Mqtt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broker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(background)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51109" y="3750935"/>
            <a:ext cx="449711" cy="28576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Server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3074910" y="5375959"/>
            <a:ext cx="2133785" cy="2243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 flipV="1">
            <a:off x="2999305" y="2643952"/>
            <a:ext cx="2209389" cy="20084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 flipV="1">
            <a:off x="3074910" y="4098213"/>
            <a:ext cx="2133784" cy="106121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3053919" y="5529014"/>
            <a:ext cx="2154776" cy="2232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 flipV="1">
            <a:off x="7427010" y="2650049"/>
            <a:ext cx="1602214" cy="6910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7427010" y="3142695"/>
            <a:ext cx="1557193" cy="6816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396230">
            <a:off x="7830840" y="2728087"/>
            <a:ext cx="1039161" cy="28943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Socket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통신 명령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1" name="TextBox 70"/>
          <p:cNvSpPr txBox="1"/>
          <p:nvPr/>
        </p:nvSpPr>
        <p:spPr>
          <a:xfrm rot="1392984">
            <a:off x="7589090" y="3475429"/>
            <a:ext cx="1039161" cy="28504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pub/sub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3" name="TextBox 72"/>
          <p:cNvSpPr txBox="1"/>
          <p:nvPr/>
        </p:nvSpPr>
        <p:spPr>
          <a:xfrm rot="2589768">
            <a:off x="3786395" y="3231950"/>
            <a:ext cx="1048581" cy="29039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sub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5" name="TextBox 74"/>
          <p:cNvSpPr txBox="1"/>
          <p:nvPr/>
        </p:nvSpPr>
        <p:spPr>
          <a:xfrm rot="2524714">
            <a:off x="3417578" y="3533983"/>
            <a:ext cx="1048581" cy="28363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요청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pub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7" name="TextBox 76"/>
          <p:cNvSpPr txBox="1"/>
          <p:nvPr/>
        </p:nvSpPr>
        <p:spPr>
          <a:xfrm rot="1543958">
            <a:off x="3598098" y="4628369"/>
            <a:ext cx="1048581" cy="28462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요청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pub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9" name="TextBox 78"/>
          <p:cNvSpPr txBox="1"/>
          <p:nvPr/>
        </p:nvSpPr>
        <p:spPr>
          <a:xfrm rot="1623298">
            <a:off x="3816606" y="4237282"/>
            <a:ext cx="1048581" cy="28518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sub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1" name="TextBox 80"/>
          <p:cNvSpPr txBox="1"/>
          <p:nvPr/>
        </p:nvSpPr>
        <p:spPr>
          <a:xfrm rot="21129976">
            <a:off x="3771477" y="5169777"/>
            <a:ext cx="1048581" cy="28614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sub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3" name="TextBox 82"/>
          <p:cNvSpPr txBox="1"/>
          <p:nvPr/>
        </p:nvSpPr>
        <p:spPr>
          <a:xfrm rot="21203004">
            <a:off x="3747354" y="5616029"/>
            <a:ext cx="1044945" cy="28756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센서 값 요청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pub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500291" y="6136444"/>
            <a:ext cx="1314243" cy="29102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방 별 센서 값 취합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87" name="그림 86" descr="텍스트, 표지판, 벡터그래픽, 액자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583122" y="5334635"/>
            <a:ext cx="971375" cy="971375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8595528" y="5855295"/>
            <a:ext cx="1483732" cy="48645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전체 데이터는</a:t>
            </a:r>
            <a:r>
              <a:rPr lang="en-US" altLang="ko-KR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 json </a:t>
            </a:r>
            <a:r>
              <a:rPr lang="ko-KR" altLang="en-US" sz="1000">
                <a:solidFill>
                  <a:schemeClr val="tx1">
                    <a:alpha val="70000"/>
                  </a:schemeClr>
                </a:solidFill>
                <a:latin typeface="맑은 고딕"/>
                <a:ea typeface="맑은 고딕"/>
              </a:rPr>
              <a:t>형식으로 보내고 받는다</a:t>
            </a:r>
            <a:endParaRPr lang="en-US" altLang="ko-KR" sz="1000">
              <a:solidFill>
                <a:schemeClr val="tx1">
                  <a:alpha val="7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1841" y="275208"/>
            <a:ext cx="772357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775" y="6281957"/>
            <a:ext cx="1258516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1123" y="230820"/>
            <a:ext cx="953884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  <a:latin typeface="Arial Nova"/>
              </a:rPr>
              <a:t>HANDOL</a:t>
            </a:r>
            <a:endParaRPr lang="ko-KR" altLang="en-US" sz="1100">
              <a:solidFill>
                <a:schemeClr val="tx1"/>
              </a:solidFill>
              <a:latin typeface="Arial Nov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Kula Presentation Template">
  <a:themeElements>
    <a:clrScheme name="Kula Color 1">
      <a:dk1>
        <a:srgbClr val="000000"/>
      </a:dk1>
      <a:lt1>
        <a:srgbClr val="ffffff"/>
      </a:lt1>
      <a:dk2>
        <a:srgbClr val="000000"/>
      </a:dk2>
      <a:lt2>
        <a:srgbClr val="fefc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969</ep:Words>
  <ep:PresentationFormat>와이드스크린</ep:PresentationFormat>
  <ep:Paragraphs>227</ep:Paragraphs>
  <ep:Slides>35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Kula Presentation Template</vt:lpstr>
      <vt:lpstr>Smartphone design</vt:lpstr>
      <vt:lpstr>house</vt:lpstr>
      <vt:lpstr>Server</vt:lpstr>
      <vt:lpstr>Server</vt:lpstr>
      <vt:lpstr>슬라이드 5</vt:lpstr>
      <vt:lpstr>주요 기능(아두이노)</vt:lpstr>
      <vt:lpstr>Message Service  &amp;  Call Service</vt:lpstr>
      <vt:lpstr>PowerPoint 프레젠테이션</vt:lpstr>
      <vt:lpstr>프로젝트 흐름도</vt:lpstr>
      <vt:lpstr>향후 계획</vt:lpstr>
      <vt:lpstr>Our team members &amp; role</vt:lpstr>
      <vt:lpstr xml:space="preserve">What we learn from project </vt:lpstr>
      <vt:lpstr>PowerPoint 프레젠테이션</vt:lpstr>
      <vt:lpstr>전체 WBS</vt:lpstr>
      <vt:lpstr>2차 WBS</vt:lpstr>
      <vt:lpstr>슬라이드 16</vt:lpstr>
      <vt:lpstr>슬라이드 17</vt:lpstr>
      <vt:lpstr>Raspberry Pi   &amp;  Arduino</vt:lpstr>
      <vt:lpstr>house</vt:lpstr>
      <vt:lpstr>슬라이드 20</vt:lpstr>
      <vt:lpstr>Sample of house (1)</vt:lpstr>
      <vt:lpstr>Sample of house (2)</vt:lpstr>
      <vt:lpstr>슬라이드 23</vt:lpstr>
      <vt:lpstr>슬라이드 24</vt:lpstr>
      <vt:lpstr>Server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2017-07-17T01:01:38.000</dcterms:created>
  <dc:creator>ShapeSlide</dc:creator>
  <cp:lastModifiedBy>Administrator</cp:lastModifiedBy>
  <dcterms:modified xsi:type="dcterms:W3CDTF">2021-01-27T07:11:09.384</dcterms:modified>
  <cp:revision>225</cp:revision>
  <dc:title>PowerPoint Presentation</dc:title>
  <cp:version>1000.0000.01</cp:version>
</cp:coreProperties>
</file>